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3" r:id="rId9"/>
    <p:sldId id="282" r:id="rId10"/>
    <p:sldId id="262" r:id="rId11"/>
    <p:sldId id="265" r:id="rId12"/>
    <p:sldId id="283" r:id="rId13"/>
    <p:sldId id="269" r:id="rId14"/>
    <p:sldId id="285" r:id="rId15"/>
    <p:sldId id="277" r:id="rId16"/>
    <p:sldId id="284" r:id="rId17"/>
    <p:sldId id="278" r:id="rId18"/>
    <p:sldId id="267" r:id="rId19"/>
    <p:sldId id="268" r:id="rId20"/>
    <p:sldId id="286" r:id="rId21"/>
    <p:sldId id="270" r:id="rId22"/>
    <p:sldId id="271" r:id="rId23"/>
    <p:sldId id="293" r:id="rId24"/>
    <p:sldId id="295" r:id="rId25"/>
    <p:sldId id="294" r:id="rId26"/>
    <p:sldId id="296" r:id="rId27"/>
    <p:sldId id="297" r:id="rId28"/>
    <p:sldId id="274" r:id="rId29"/>
    <p:sldId id="288" r:id="rId30"/>
    <p:sldId id="289" r:id="rId31"/>
    <p:sldId id="290" r:id="rId32"/>
    <p:sldId id="298" r:id="rId33"/>
    <p:sldId id="299" r:id="rId34"/>
    <p:sldId id="275" r:id="rId35"/>
    <p:sldId id="276" r:id="rId36"/>
    <p:sldId id="292" r:id="rId37"/>
    <p:sldId id="291" r:id="rId38"/>
  </p:sldIdLst>
  <p:sldSz cx="12192000" cy="6858000"/>
  <p:notesSz cx="6858000" cy="9144000"/>
  <p:embeddedFontLst>
    <p:embeddedFont>
      <p:font typeface="方正字迹－曾正国行楷简体" panose="02010600010101010101" pitchFamily="2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等线" panose="02010600030101010101" pitchFamily="2" charset="-122"/>
      <p:regular r:id="rId44"/>
      <p:bold r:id="rId45"/>
    </p:embeddedFont>
    <p:embeddedFont>
      <p:font typeface="等线 Light" panose="02010600030101010101" pitchFamily="2" charset="-122"/>
      <p:regular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微软雅黑" panose="020B0503020204020204" pitchFamily="34" charset="-122"/>
      <p:regular r:id="rId49"/>
      <p:bold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E6E6E6"/>
    <a:srgbClr val="FF505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网络营销资源变化那点事儿</a:t>
            </a:r>
          </a:p>
        </c:rich>
      </c:tx>
      <c:layout>
        <c:manualLayout>
          <c:xMode val="edge"/>
          <c:yMode val="edge"/>
          <c:x val="0.261000000000000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内容含量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2015.10</c:v>
                </c:pt>
                <c:pt idx="1">
                  <c:v>2016.03</c:v>
                </c:pt>
                <c:pt idx="2">
                  <c:v>2016.09</c:v>
                </c:pt>
                <c:pt idx="3">
                  <c:v>2017.03</c:v>
                </c:pt>
                <c:pt idx="4">
                  <c:v>2017.09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</c:v>
                </c:pt>
                <c:pt idx="1">
                  <c:v>500</c:v>
                </c:pt>
                <c:pt idx="2">
                  <c:v>560</c:v>
                </c:pt>
                <c:pt idx="3">
                  <c:v>670</c:v>
                </c:pt>
                <c:pt idx="4">
                  <c:v>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3-4093-A676-D74516242F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下载量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2015.10</c:v>
                </c:pt>
                <c:pt idx="1">
                  <c:v>2016.03</c:v>
                </c:pt>
                <c:pt idx="2">
                  <c:v>2016.09</c:v>
                </c:pt>
                <c:pt idx="3">
                  <c:v>2017.03</c:v>
                </c:pt>
                <c:pt idx="4">
                  <c:v>2017.09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489</c:v>
                </c:pt>
                <c:pt idx="1">
                  <c:v>689</c:v>
                </c:pt>
                <c:pt idx="2">
                  <c:v>1029</c:v>
                </c:pt>
                <c:pt idx="3">
                  <c:v>1636</c:v>
                </c:pt>
                <c:pt idx="4">
                  <c:v>2348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73-4093-A676-D74516242F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使用院校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2015.10</c:v>
                </c:pt>
                <c:pt idx="1">
                  <c:v>2016.03</c:v>
                </c:pt>
                <c:pt idx="2">
                  <c:v>2016.09</c:v>
                </c:pt>
                <c:pt idx="3">
                  <c:v>2017.03</c:v>
                </c:pt>
                <c:pt idx="4">
                  <c:v>2017.09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276</c:v>
                </c:pt>
                <c:pt idx="1">
                  <c:v>433</c:v>
                </c:pt>
                <c:pt idx="2">
                  <c:v>592</c:v>
                </c:pt>
                <c:pt idx="3">
                  <c:v>933</c:v>
                </c:pt>
                <c:pt idx="4">
                  <c:v>1479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73-4093-A676-D74516242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95696"/>
        <c:axId val="543896024"/>
      </c:barChart>
      <c:catAx>
        <c:axId val="54389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43896024"/>
        <c:crosses val="autoZero"/>
        <c:auto val="1"/>
        <c:lblAlgn val="ctr"/>
        <c:lblOffset val="100"/>
        <c:noMultiLvlLbl val="0"/>
      </c:catAx>
      <c:valAx>
        <c:axId val="54389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4389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60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80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23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00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38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35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47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32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8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44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72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F3B6-38E3-4B35-ABDD-A8D7E0118F22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BD63-0872-4104-B0F5-82EC7460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66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4532"/>
            <a:ext cx="9144000" cy="776775"/>
          </a:xfrm>
        </p:spPr>
        <p:txBody>
          <a:bodyPr anchor="ctr">
            <a:normAutofit/>
          </a:bodyPr>
          <a:lstStyle/>
          <a:p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 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 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7C3A9B-516D-47CE-AC4D-88F0B94C2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1307"/>
            <a:ext cx="9144000" cy="698657"/>
          </a:xfrm>
        </p:spPr>
        <p:txBody>
          <a:bodyPr anchor="ctr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网络营销信息化教学新探索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424F263-47BF-410C-99F5-D0D50A601C79}"/>
              </a:ext>
            </a:extLst>
          </p:cNvPr>
          <p:cNvSpPr txBox="1">
            <a:spLocks/>
          </p:cNvSpPr>
          <p:nvPr/>
        </p:nvSpPr>
        <p:spPr>
          <a:xfrm>
            <a:off x="1524000" y="4340474"/>
            <a:ext cx="914400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博导 张磊</a:t>
            </a:r>
          </a:p>
        </p:txBody>
      </p:sp>
    </p:spTree>
    <p:extLst>
      <p:ext uri="{BB962C8B-B14F-4D97-AF65-F5344CB8AC3E}">
        <p14:creationId xmlns:p14="http://schemas.microsoft.com/office/powerpoint/2010/main" val="146948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029" y="2574744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C2E70F9-8C06-4CEB-A875-37C09D0B32F0}"/>
              </a:ext>
            </a:extLst>
          </p:cNvPr>
          <p:cNvSpPr txBox="1">
            <a:spLocks/>
          </p:cNvSpPr>
          <p:nvPr/>
        </p:nvSpPr>
        <p:spPr>
          <a:xfrm>
            <a:off x="1946028" y="3189368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网络营销信息化教学的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</p:txBody>
      </p:sp>
    </p:spTree>
    <p:extLst>
      <p:ext uri="{BB962C8B-B14F-4D97-AF65-F5344CB8AC3E}">
        <p14:creationId xmlns:p14="http://schemas.microsoft.com/office/powerpoint/2010/main" val="402421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6" y="1208168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C2E70F9-8C06-4CEB-A875-37C09D0B32F0}"/>
              </a:ext>
            </a:extLst>
          </p:cNvPr>
          <p:cNvSpPr txBox="1">
            <a:spLocks/>
          </p:cNvSpPr>
          <p:nvPr/>
        </p:nvSpPr>
        <p:spPr>
          <a:xfrm>
            <a:off x="1956075" y="1822792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不单单是微课，而是全部资源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30A4408-46DE-4F17-8F4F-272CB590AB55}"/>
              </a:ext>
            </a:extLst>
          </p:cNvPr>
          <p:cNvSpPr txBox="1">
            <a:spLocks/>
          </p:cNvSpPr>
          <p:nvPr/>
        </p:nvSpPr>
        <p:spPr>
          <a:xfrm>
            <a:off x="1956075" y="3214190"/>
            <a:ext cx="8179359" cy="1370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微课与慕课、教材、课件、互动、作业、实训、测验、综合实训、案例、期中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期末考试、企业实战项目、教学平台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67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这些年，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的探索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F3DABE8-87EA-44FC-A5E6-D96CCAAEF6DD}"/>
              </a:ext>
            </a:extLst>
          </p:cNvPr>
          <p:cNvSpPr/>
          <p:nvPr/>
        </p:nvSpPr>
        <p:spPr>
          <a:xfrm>
            <a:off x="2227385" y="1879042"/>
            <a:ext cx="2019718" cy="14469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视频课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无设计、无区分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6B41C0D-11D5-429F-812E-3388DB5E0748}"/>
              </a:ext>
            </a:extLst>
          </p:cNvPr>
          <p:cNvSpPr/>
          <p:nvPr/>
        </p:nvSpPr>
        <p:spPr>
          <a:xfrm>
            <a:off x="5035896" y="1879043"/>
            <a:ext cx="2019718" cy="8842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视频课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做设计、做区分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8752B4-FC3B-4F3B-B5FA-23A5FEB0FC50}"/>
              </a:ext>
            </a:extLst>
          </p:cNvPr>
          <p:cNvSpPr/>
          <p:nvPr/>
        </p:nvSpPr>
        <p:spPr>
          <a:xfrm>
            <a:off x="7844407" y="1879043"/>
            <a:ext cx="2019718" cy="884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视频课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565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AF14840-6EA8-49F5-A3E3-FAB475BE0F8D}"/>
              </a:ext>
            </a:extLst>
          </p:cNvPr>
          <p:cNvSpPr txBox="1">
            <a:spLocks/>
          </p:cNvSpPr>
          <p:nvPr/>
        </p:nvSpPr>
        <p:spPr>
          <a:xfrm>
            <a:off x="2227385" y="4913645"/>
            <a:ext cx="2019718" cy="66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2013-2014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0F0F3D1-9CB4-47B3-A432-7DCBB1568E48}"/>
              </a:ext>
            </a:extLst>
          </p:cNvPr>
          <p:cNvSpPr txBox="1">
            <a:spLocks/>
          </p:cNvSpPr>
          <p:nvPr/>
        </p:nvSpPr>
        <p:spPr>
          <a:xfrm>
            <a:off x="5035896" y="4913645"/>
            <a:ext cx="2019718" cy="66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2014-2015.10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B3E69969-9F71-43E5-9745-0776D2D83C60}"/>
              </a:ext>
            </a:extLst>
          </p:cNvPr>
          <p:cNvSpPr txBox="1">
            <a:spLocks/>
          </p:cNvSpPr>
          <p:nvPr/>
        </p:nvSpPr>
        <p:spPr>
          <a:xfrm>
            <a:off x="7844407" y="4913645"/>
            <a:ext cx="2019718" cy="66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2015-2017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07CAD48-ECAA-40A1-B46B-E9EB2C1103F9}"/>
              </a:ext>
            </a:extLst>
          </p:cNvPr>
          <p:cNvSpPr/>
          <p:nvPr/>
        </p:nvSpPr>
        <p:spPr>
          <a:xfrm>
            <a:off x="2227385" y="3537020"/>
            <a:ext cx="2019718" cy="13766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测验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部分匹配课程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57B7B5D-BBE2-421D-9692-8C90979423FB}"/>
              </a:ext>
            </a:extLst>
          </p:cNvPr>
          <p:cNvSpPr/>
          <p:nvPr/>
        </p:nvSpPr>
        <p:spPr>
          <a:xfrm>
            <a:off x="5035896" y="2868413"/>
            <a:ext cx="2019718" cy="11006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课后实训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98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课后测验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69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E88E3E5-B859-42B4-87BC-71534008420D}"/>
              </a:ext>
            </a:extLst>
          </p:cNvPr>
          <p:cNvSpPr/>
          <p:nvPr/>
        </p:nvSpPr>
        <p:spPr>
          <a:xfrm>
            <a:off x="5035896" y="4079631"/>
            <a:ext cx="2019718" cy="8340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企业实战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716E1F-AC14-4136-A865-EB01EAF95246}"/>
              </a:ext>
            </a:extLst>
          </p:cNvPr>
          <p:cNvSpPr/>
          <p:nvPr/>
        </p:nvSpPr>
        <p:spPr>
          <a:xfrm>
            <a:off x="7844407" y="2868413"/>
            <a:ext cx="2019718" cy="20452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课件、教材、课后作业（实训）、课后测验、期中期末考试题、期末综合实训、企业实战、教学脚本、教学案例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D22F35E-E38B-4076-9EA4-D82304F1676E}"/>
              </a:ext>
            </a:extLst>
          </p:cNvPr>
          <p:cNvCxnSpPr/>
          <p:nvPr/>
        </p:nvCxnSpPr>
        <p:spPr>
          <a:xfrm>
            <a:off x="8869345" y="5777802"/>
            <a:ext cx="0" cy="108019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这些年，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的探索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4526C7E-F87C-40E1-9B46-414B7F10AC64}"/>
              </a:ext>
            </a:extLst>
          </p:cNvPr>
          <p:cNvCxnSpPr>
            <a:cxnSpLocks/>
          </p:cNvCxnSpPr>
          <p:nvPr/>
        </p:nvCxnSpPr>
        <p:spPr>
          <a:xfrm>
            <a:off x="8879392" y="1"/>
            <a:ext cx="0" cy="186899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88D6BC34-7454-4D6D-B4D2-3A3806A4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00" y="1331800"/>
            <a:ext cx="8481795" cy="16460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8DC952-36A0-493E-A1F8-3CC29488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99" y="2977863"/>
            <a:ext cx="8474174" cy="16765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0E5EFE-7961-4EF9-ADA1-ECBE436FB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578" y="4654408"/>
            <a:ext cx="8474174" cy="1676545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3D04DFF-1A61-40A8-B8FA-B70099C2C11B}"/>
              </a:ext>
            </a:extLst>
          </p:cNvPr>
          <p:cNvCxnSpPr>
            <a:cxnSpLocks/>
          </p:cNvCxnSpPr>
          <p:nvPr/>
        </p:nvCxnSpPr>
        <p:spPr>
          <a:xfrm>
            <a:off x="8869345" y="6260124"/>
            <a:ext cx="0" cy="59787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1922B201-7D02-469C-AB87-FE671B7740D1}"/>
              </a:ext>
            </a:extLst>
          </p:cNvPr>
          <p:cNvSpPr/>
          <p:nvPr/>
        </p:nvSpPr>
        <p:spPr>
          <a:xfrm>
            <a:off x="4729425" y="1331800"/>
            <a:ext cx="2763297" cy="16460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0E72B1F-CBC4-4182-B906-F29278D2442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111074" y="2977863"/>
            <a:ext cx="2768319" cy="328226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719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这些年，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的探索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4526C7E-F87C-40E1-9B46-414B7F10AC64}"/>
              </a:ext>
            </a:extLst>
          </p:cNvPr>
          <p:cNvCxnSpPr>
            <a:cxnSpLocks/>
          </p:cNvCxnSpPr>
          <p:nvPr/>
        </p:nvCxnSpPr>
        <p:spPr>
          <a:xfrm>
            <a:off x="8879392" y="1"/>
            <a:ext cx="0" cy="186899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3D04DFF-1A61-40A8-B8FA-B70099C2C11B}"/>
              </a:ext>
            </a:extLst>
          </p:cNvPr>
          <p:cNvCxnSpPr>
            <a:cxnSpLocks/>
          </p:cNvCxnSpPr>
          <p:nvPr/>
        </p:nvCxnSpPr>
        <p:spPr>
          <a:xfrm>
            <a:off x="8869345" y="6260124"/>
            <a:ext cx="0" cy="59787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CA82C6FA-F04B-4ECB-8117-2225C52AD156}"/>
              </a:ext>
            </a:extLst>
          </p:cNvPr>
          <p:cNvSpPr txBox="1">
            <a:spLocks/>
          </p:cNvSpPr>
          <p:nvPr/>
        </p:nvSpPr>
        <p:spPr>
          <a:xfrm>
            <a:off x="2129054" y="1069001"/>
            <a:ext cx="8177207" cy="127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变化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8CDDB8F1-5743-407D-96BC-6EA36501EE53}"/>
              </a:ext>
            </a:extLst>
          </p:cNvPr>
          <p:cNvSpPr txBox="1">
            <a:spLocks/>
          </p:cNvSpPr>
          <p:nvPr/>
        </p:nvSpPr>
        <p:spPr>
          <a:xfrm>
            <a:off x="2569030" y="1998641"/>
            <a:ext cx="7556305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、贴合行业发展的新增与优化（目标与定位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知识营销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&amp;PR/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直播）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、体系更新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8C8F11-2FBB-4263-BECC-6A268A6E6466}"/>
              </a:ext>
            </a:extLst>
          </p:cNvPr>
          <p:cNvSpPr txBox="1">
            <a:spLocks/>
          </p:cNvSpPr>
          <p:nvPr/>
        </p:nvSpPr>
        <p:spPr>
          <a:xfrm>
            <a:off x="2129054" y="3233081"/>
            <a:ext cx="8177207" cy="127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内含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0529DD8D-3CBF-4BAB-8203-5464A89D3AAC}"/>
              </a:ext>
            </a:extLst>
          </p:cNvPr>
          <p:cNvSpPr txBox="1">
            <a:spLocks/>
          </p:cNvSpPr>
          <p:nvPr/>
        </p:nvSpPr>
        <p:spPr>
          <a:xfrm>
            <a:off x="2569030" y="4162721"/>
            <a:ext cx="7245536" cy="1112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本、视频课程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节、教学课件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个、实训与测验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个、实战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</p:txBody>
      </p:sp>
    </p:spTree>
    <p:extLst>
      <p:ext uri="{BB962C8B-B14F-4D97-AF65-F5344CB8AC3E}">
        <p14:creationId xmlns:p14="http://schemas.microsoft.com/office/powerpoint/2010/main" val="20558424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7D3AF01-738E-42E6-AC96-13C82B8DE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这些年，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的探索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5E812C05-E56A-4861-AB0A-F4B2A81C5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966092"/>
              </p:ext>
            </p:extLst>
          </p:nvPr>
        </p:nvGraphicFramePr>
        <p:xfrm>
          <a:off x="2997755" y="224106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F235148-B22A-4300-B49A-E0745010D753}"/>
              </a:ext>
            </a:extLst>
          </p:cNvPr>
          <p:cNvCxnSpPr>
            <a:cxnSpLocks/>
          </p:cNvCxnSpPr>
          <p:nvPr/>
        </p:nvCxnSpPr>
        <p:spPr>
          <a:xfrm>
            <a:off x="8869345" y="6260124"/>
            <a:ext cx="0" cy="597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24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30A4408-46DE-4F17-8F4F-272CB590AB55}"/>
              </a:ext>
            </a:extLst>
          </p:cNvPr>
          <p:cNvSpPr txBox="1">
            <a:spLocks/>
          </p:cNvSpPr>
          <p:nvPr/>
        </p:nvSpPr>
        <p:spPr>
          <a:xfrm>
            <a:off x="1956077" y="1331800"/>
            <a:ext cx="8179359" cy="94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D7D3AF01-738E-42E6-AC96-13C82B8DE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这些年，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的探索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661C89E-0B89-449F-8AA0-670C785F8309}"/>
              </a:ext>
            </a:extLst>
          </p:cNvPr>
          <p:cNvSpPr txBox="1">
            <a:spLocks/>
          </p:cNvSpPr>
          <p:nvPr/>
        </p:nvSpPr>
        <p:spPr>
          <a:xfrm>
            <a:off x="1956077" y="2450218"/>
            <a:ext cx="8179359" cy="94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、更好地服务教学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满足教师多样教学需求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多样性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79E4E99-C8AC-4AB4-B942-0A826D8FCCAC}"/>
              </a:ext>
            </a:extLst>
          </p:cNvPr>
          <p:cNvSpPr txBox="1">
            <a:spLocks/>
          </p:cNvSpPr>
          <p:nvPr/>
        </p:nvSpPr>
        <p:spPr>
          <a:xfrm>
            <a:off x="1956077" y="3366536"/>
            <a:ext cx="8179359" cy="94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、更好地服务教学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满足教师专注教学需求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精准性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A35069C8-19CF-4C59-AD30-23673428A6CD}"/>
              </a:ext>
            </a:extLst>
          </p:cNvPr>
          <p:cNvSpPr txBox="1">
            <a:spLocks/>
          </p:cNvSpPr>
          <p:nvPr/>
        </p:nvSpPr>
        <p:spPr>
          <a:xfrm>
            <a:off x="1956077" y="4311081"/>
            <a:ext cx="8179359" cy="94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、更好地服务教学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贴合行业发展特征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快速迭代</a:t>
            </a:r>
          </a:p>
        </p:txBody>
      </p:sp>
    </p:spTree>
    <p:extLst>
      <p:ext uri="{BB962C8B-B14F-4D97-AF65-F5344CB8AC3E}">
        <p14:creationId xmlns:p14="http://schemas.microsoft.com/office/powerpoint/2010/main" val="33174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这些年，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的探索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30A4408-46DE-4F17-8F4F-272CB590AB55}"/>
              </a:ext>
            </a:extLst>
          </p:cNvPr>
          <p:cNvSpPr txBox="1">
            <a:spLocks/>
          </p:cNvSpPr>
          <p:nvPr/>
        </p:nvSpPr>
        <p:spPr>
          <a:xfrm>
            <a:off x="1524001" y="1688123"/>
            <a:ext cx="9143999" cy="90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在信息化教学过程中，网络营销课程的资源</a:t>
            </a:r>
          </a:p>
        </p:txBody>
      </p:sp>
      <p:sp>
        <p:nvSpPr>
          <p:cNvPr id="2" name="右大括号 1">
            <a:extLst>
              <a:ext uri="{FF2B5EF4-FFF2-40B4-BE49-F238E27FC236}">
                <a16:creationId xmlns:a16="http://schemas.microsoft.com/office/drawing/2014/main" id="{1B204BBF-5FEE-4DCC-8014-5400D2681657}"/>
              </a:ext>
            </a:extLst>
          </p:cNvPr>
          <p:cNvSpPr/>
          <p:nvPr/>
        </p:nvSpPr>
        <p:spPr>
          <a:xfrm rot="16200000">
            <a:off x="5839764" y="-185895"/>
            <a:ext cx="411983" cy="5968723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D2F0C4F-0DCF-4098-8255-A639694C731C}"/>
              </a:ext>
            </a:extLst>
          </p:cNvPr>
          <p:cNvSpPr/>
          <p:nvPr/>
        </p:nvSpPr>
        <p:spPr>
          <a:xfrm>
            <a:off x="2052369" y="3285812"/>
            <a:ext cx="2018049" cy="19292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多样性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B794873-6383-4DC9-BCEE-244F2A22E79C}"/>
              </a:ext>
            </a:extLst>
          </p:cNvPr>
          <p:cNvSpPr/>
          <p:nvPr/>
        </p:nvSpPr>
        <p:spPr>
          <a:xfrm>
            <a:off x="5036730" y="3285812"/>
            <a:ext cx="2018049" cy="19292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精准性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3E6D9EF-846D-4C51-A2A9-6269DEFAA22A}"/>
              </a:ext>
            </a:extLst>
          </p:cNvPr>
          <p:cNvSpPr/>
          <p:nvPr/>
        </p:nvSpPr>
        <p:spPr>
          <a:xfrm>
            <a:off x="8021091" y="3285812"/>
            <a:ext cx="2018049" cy="19292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快速迭代</a:t>
            </a:r>
          </a:p>
        </p:txBody>
      </p:sp>
    </p:spTree>
    <p:extLst>
      <p:ext uri="{BB962C8B-B14F-4D97-AF65-F5344CB8AC3E}">
        <p14:creationId xmlns:p14="http://schemas.microsoft.com/office/powerpoint/2010/main" val="118163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029" y="2574744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C2E70F9-8C06-4CEB-A875-37C09D0B32F0}"/>
              </a:ext>
            </a:extLst>
          </p:cNvPr>
          <p:cNvSpPr txBox="1">
            <a:spLocks/>
          </p:cNvSpPr>
          <p:nvPr/>
        </p:nvSpPr>
        <p:spPr>
          <a:xfrm>
            <a:off x="1946028" y="3189368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网络营销信息化教学的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渡劫</a:t>
            </a:r>
          </a:p>
        </p:txBody>
      </p:sp>
    </p:spTree>
    <p:extLst>
      <p:ext uri="{BB962C8B-B14F-4D97-AF65-F5344CB8AC3E}">
        <p14:creationId xmlns:p14="http://schemas.microsoft.com/office/powerpoint/2010/main" val="1437488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C2E70F9-8C06-4CEB-A875-37C09D0B32F0}"/>
              </a:ext>
            </a:extLst>
          </p:cNvPr>
          <p:cNvSpPr txBox="1">
            <a:spLocks/>
          </p:cNvSpPr>
          <p:nvPr/>
        </p:nvSpPr>
        <p:spPr>
          <a:xfrm>
            <a:off x="2207284" y="3149174"/>
            <a:ext cx="356717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教学过程类数据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7E0DB57-C8F3-429A-8B51-EC1AC2BF809B}"/>
              </a:ext>
            </a:extLst>
          </p:cNvPr>
          <p:cNvSpPr txBox="1">
            <a:spLocks/>
          </p:cNvSpPr>
          <p:nvPr/>
        </p:nvSpPr>
        <p:spPr>
          <a:xfrm>
            <a:off x="1524000" y="1842349"/>
            <a:ext cx="914400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认可数据的力量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551A191-2EB2-4A05-9DF1-6D86A420638B}"/>
              </a:ext>
            </a:extLst>
          </p:cNvPr>
          <p:cNvSpPr txBox="1">
            <a:spLocks/>
          </p:cNvSpPr>
          <p:nvPr/>
        </p:nvSpPr>
        <p:spPr>
          <a:xfrm>
            <a:off x="6427592" y="3149174"/>
            <a:ext cx="356717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教学成果类数据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1D63B3DB-4BCB-4E31-8908-9220D3FE22F2}"/>
              </a:ext>
            </a:extLst>
          </p:cNvPr>
          <p:cNvSpPr txBox="1">
            <a:spLocks/>
          </p:cNvSpPr>
          <p:nvPr/>
        </p:nvSpPr>
        <p:spPr>
          <a:xfrm>
            <a:off x="1956076" y="4986049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教学评价的基本构成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5C0E10D-F79E-4828-90CC-998368A22249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 flipH="1">
            <a:off x="3990870" y="2619123"/>
            <a:ext cx="2105131" cy="53005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983BFCE-36BA-4024-94FE-BC23C1781CB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096001" y="2619123"/>
            <a:ext cx="2115177" cy="53005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2A99DD5-6C20-4D1D-967E-F35491C34BC1}"/>
              </a:ext>
            </a:extLst>
          </p:cNvPr>
          <p:cNvCxnSpPr>
            <a:stCxn id="6" idx="2"/>
            <a:endCxn id="12" idx="0"/>
          </p:cNvCxnSpPr>
          <p:nvPr/>
        </p:nvCxnSpPr>
        <p:spPr>
          <a:xfrm>
            <a:off x="3990869" y="3925948"/>
            <a:ext cx="2054886" cy="10601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EA0E70D-0141-484C-95D1-0EE8841E1683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6045755" y="3925948"/>
            <a:ext cx="2165422" cy="10601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3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733278-9C77-4853-89D3-56E2B2CF4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35569"/>
            <a:ext cx="9144000" cy="1319422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教育信息化的最佳时机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3FB92A8-B0CA-4955-A779-21DB2DF4C7AE}"/>
              </a:ext>
            </a:extLst>
          </p:cNvPr>
          <p:cNvSpPr txBox="1">
            <a:spLocks/>
          </p:cNvSpPr>
          <p:nvPr/>
        </p:nvSpPr>
        <p:spPr>
          <a:xfrm>
            <a:off x="1524000" y="2117113"/>
            <a:ext cx="9144000" cy="1429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dirty="0">
                <a:solidFill>
                  <a:srgbClr val="FFC000"/>
                </a:solidFill>
                <a:latin typeface="方正字迹－曾正国行楷简体" panose="02010600010101010101" pitchFamily="2" charset="-122"/>
                <a:ea typeface="方正字迹－曾正国行楷简体" panose="02010600010101010101" pitchFamily="2" charset="-122"/>
              </a:rPr>
              <a:t>长征路上的新摇滚</a:t>
            </a:r>
          </a:p>
        </p:txBody>
      </p:sp>
    </p:spTree>
    <p:extLst>
      <p:ext uri="{BB962C8B-B14F-4D97-AF65-F5344CB8AC3E}">
        <p14:creationId xmlns:p14="http://schemas.microsoft.com/office/powerpoint/2010/main" val="16398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E7D5354-57F2-404A-8994-13600319D4A1}"/>
              </a:ext>
            </a:extLst>
          </p:cNvPr>
          <p:cNvSpPr txBox="1">
            <a:spLocks/>
          </p:cNvSpPr>
          <p:nvPr/>
        </p:nvSpPr>
        <p:spPr>
          <a:xfrm>
            <a:off x="1956075" y="2620230"/>
            <a:ext cx="149720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教学过程类数据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8166EBAB-5167-438A-BFC0-68886A50BA23}"/>
              </a:ext>
            </a:extLst>
          </p:cNvPr>
          <p:cNvSpPr/>
          <p:nvPr/>
        </p:nvSpPr>
        <p:spPr>
          <a:xfrm>
            <a:off x="3453284" y="1544248"/>
            <a:ext cx="442128" cy="2928738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14EDD8A-D175-406E-9FC6-0DBD3D1D454C}"/>
              </a:ext>
            </a:extLst>
          </p:cNvPr>
          <p:cNvSpPr txBox="1">
            <a:spLocks/>
          </p:cNvSpPr>
          <p:nvPr/>
        </p:nvSpPr>
        <p:spPr>
          <a:xfrm>
            <a:off x="3895412" y="1928179"/>
            <a:ext cx="188909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学生数据</a:t>
            </a: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47E798AD-B027-49F4-8E1E-6E852F691C16}"/>
              </a:ext>
            </a:extLst>
          </p:cNvPr>
          <p:cNvSpPr/>
          <p:nvPr/>
        </p:nvSpPr>
        <p:spPr>
          <a:xfrm>
            <a:off x="5684018" y="1544249"/>
            <a:ext cx="442128" cy="1544637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6669484-98BD-491B-8562-162976548C0C}"/>
              </a:ext>
            </a:extLst>
          </p:cNvPr>
          <p:cNvSpPr txBox="1">
            <a:spLocks/>
          </p:cNvSpPr>
          <p:nvPr/>
        </p:nvSpPr>
        <p:spPr>
          <a:xfrm>
            <a:off x="6126146" y="1544249"/>
            <a:ext cx="4170065" cy="154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各类资源数量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视频课的学习时长、完成度、好评率、笔记、评价</a:t>
            </a:r>
          </a:p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课后实训、测验：结果情况、完成率、耗时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期中、期末考试成绩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课堂互动参与度、日常表现情况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对比排名、活动参与度、技能结果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86582ED-0211-4CCE-9A15-AD170E69122A}"/>
              </a:ext>
            </a:extLst>
          </p:cNvPr>
          <p:cNvSpPr txBox="1">
            <a:spLocks/>
          </p:cNvSpPr>
          <p:nvPr/>
        </p:nvSpPr>
        <p:spPr>
          <a:xfrm>
            <a:off x="3895412" y="3504245"/>
            <a:ext cx="188909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教师数据</a:t>
            </a:r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836F84CB-1965-4751-B745-3141892F2388}"/>
              </a:ext>
            </a:extLst>
          </p:cNvPr>
          <p:cNvSpPr/>
          <p:nvPr/>
        </p:nvSpPr>
        <p:spPr>
          <a:xfrm>
            <a:off x="5684018" y="3312280"/>
            <a:ext cx="442128" cy="1160707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A11E6C94-A360-4661-BB8F-C6B92FA40790}"/>
              </a:ext>
            </a:extLst>
          </p:cNvPr>
          <p:cNvSpPr txBox="1">
            <a:spLocks/>
          </p:cNvSpPr>
          <p:nvPr/>
        </p:nvSpPr>
        <p:spPr>
          <a:xfrm>
            <a:off x="6126146" y="3312279"/>
            <a:ext cx="4170065" cy="1160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活跃度、资源部署量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学生星级评价及详情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教学互动量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3DC1577B-EC43-45A4-848F-DDA63ED32B13}"/>
              </a:ext>
            </a:extLst>
          </p:cNvPr>
          <p:cNvSpPr txBox="1">
            <a:spLocks/>
          </p:cNvSpPr>
          <p:nvPr/>
        </p:nvSpPr>
        <p:spPr>
          <a:xfrm>
            <a:off x="1956075" y="5160580"/>
            <a:ext cx="149720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教学成果类数据</a:t>
            </a: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4E431085-D0ED-416B-B711-C3E7A81E1FEB}"/>
              </a:ext>
            </a:extLst>
          </p:cNvPr>
          <p:cNvSpPr/>
          <p:nvPr/>
        </p:nvSpPr>
        <p:spPr>
          <a:xfrm>
            <a:off x="3453284" y="4892413"/>
            <a:ext cx="442128" cy="1313107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0DBD0CDD-EAED-4B19-A3E2-BB44855500B3}"/>
              </a:ext>
            </a:extLst>
          </p:cNvPr>
          <p:cNvSpPr txBox="1">
            <a:spLocks/>
          </p:cNvSpPr>
          <p:nvPr/>
        </p:nvSpPr>
        <p:spPr>
          <a:xfrm>
            <a:off x="4156671" y="4883142"/>
            <a:ext cx="6139540" cy="1283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成果的浏览量、评论量、转发量、收藏量、点赞、打赏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企业评价、企业反馈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1267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的探索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091BC26-9FAE-4E34-9BA5-00FE48F3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4" y="1339973"/>
            <a:ext cx="5429673" cy="34522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F6E697-9D40-4846-BA10-2F0B806C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883" y="4925961"/>
            <a:ext cx="3468601" cy="14967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BEABB4-AF3C-4E31-9277-D08419837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83" y="1331800"/>
            <a:ext cx="6215150" cy="34359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C020796-745E-4E57-AE88-07B1BFA18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309" y="4925961"/>
            <a:ext cx="1452254" cy="14967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28BA7A-35AF-446C-90F8-12FF2196E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14" y="4925961"/>
            <a:ext cx="5429673" cy="14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4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029" y="2574744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C2E70F9-8C06-4CEB-A875-37C09D0B32F0}"/>
              </a:ext>
            </a:extLst>
          </p:cNvPr>
          <p:cNvSpPr txBox="1">
            <a:spLocks/>
          </p:cNvSpPr>
          <p:nvPr/>
        </p:nvSpPr>
        <p:spPr>
          <a:xfrm>
            <a:off x="1946028" y="3189368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网络营销信息化教学的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灵魂</a:t>
            </a:r>
          </a:p>
        </p:txBody>
      </p:sp>
    </p:spTree>
    <p:extLst>
      <p:ext uri="{BB962C8B-B14F-4D97-AF65-F5344CB8AC3E}">
        <p14:creationId xmlns:p14="http://schemas.microsoft.com/office/powerpoint/2010/main" val="43225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A581FC3-CEAA-4877-ACE9-0A0835BAD1B4}"/>
              </a:ext>
            </a:extLst>
          </p:cNvPr>
          <p:cNvSpPr/>
          <p:nvPr/>
        </p:nvSpPr>
        <p:spPr>
          <a:xfrm>
            <a:off x="3262359" y="2316536"/>
            <a:ext cx="2341271" cy="22655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信息化教学掌控力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FE83CDE-E3A2-4B92-BDE0-5A891FEC2541}"/>
              </a:ext>
            </a:extLst>
          </p:cNvPr>
          <p:cNvSpPr/>
          <p:nvPr/>
        </p:nvSpPr>
        <p:spPr>
          <a:xfrm>
            <a:off x="6720668" y="2316537"/>
            <a:ext cx="2341271" cy="22655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信息化教学执行力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3F40B93-B594-45B2-A041-F5D8A668459E}"/>
              </a:ext>
            </a:extLst>
          </p:cNvPr>
          <p:cNvCxnSpPr/>
          <p:nvPr/>
        </p:nvCxnSpPr>
        <p:spPr>
          <a:xfrm>
            <a:off x="5694067" y="3456633"/>
            <a:ext cx="944545" cy="0"/>
          </a:xfrm>
          <a:prstGeom prst="straightConnector1">
            <a:avLst/>
          </a:prstGeom>
          <a:ln w="381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312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A581FC3-CEAA-4877-ACE9-0A0835BAD1B4}"/>
              </a:ext>
            </a:extLst>
          </p:cNvPr>
          <p:cNvSpPr/>
          <p:nvPr/>
        </p:nvSpPr>
        <p:spPr>
          <a:xfrm>
            <a:off x="2428346" y="2537600"/>
            <a:ext cx="2341271" cy="22655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信息化掌控力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ADEB80AA-F6F9-4B3C-AA51-62FFC6DBB9E0}"/>
              </a:ext>
            </a:extLst>
          </p:cNvPr>
          <p:cNvSpPr/>
          <p:nvPr/>
        </p:nvSpPr>
        <p:spPr>
          <a:xfrm>
            <a:off x="4960537" y="1801361"/>
            <a:ext cx="502418" cy="373798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338F5E3-4746-411C-A362-B2023B9E6EF0}"/>
              </a:ext>
            </a:extLst>
          </p:cNvPr>
          <p:cNvSpPr txBox="1">
            <a:spLocks/>
          </p:cNvSpPr>
          <p:nvPr/>
        </p:nvSpPr>
        <p:spPr>
          <a:xfrm>
            <a:off x="5573487" y="1412974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信息化教学理念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200DDF9-2F9D-4770-BED6-DE0994D8564F}"/>
              </a:ext>
            </a:extLst>
          </p:cNvPr>
          <p:cNvSpPr txBox="1">
            <a:spLocks/>
          </p:cNvSpPr>
          <p:nvPr/>
        </p:nvSpPr>
        <p:spPr>
          <a:xfrm>
            <a:off x="5573487" y="2149212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课程评估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8C7BD31-28B1-443F-AC76-A6E17CF9E342}"/>
              </a:ext>
            </a:extLst>
          </p:cNvPr>
          <p:cNvSpPr txBox="1">
            <a:spLocks/>
          </p:cNvSpPr>
          <p:nvPr/>
        </p:nvSpPr>
        <p:spPr>
          <a:xfrm>
            <a:off x="5573487" y="288545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教学方法运用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4C15D22-7E2A-4C05-AF9D-2676F5B39F9D}"/>
              </a:ext>
            </a:extLst>
          </p:cNvPr>
          <p:cNvSpPr txBox="1">
            <a:spLocks/>
          </p:cNvSpPr>
          <p:nvPr/>
        </p:nvSpPr>
        <p:spPr>
          <a:xfrm>
            <a:off x="5573487" y="362168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技术运用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746E6644-51F4-4BEB-9C04-AA316B503BD3}"/>
              </a:ext>
            </a:extLst>
          </p:cNvPr>
          <p:cNvSpPr txBox="1">
            <a:spLocks/>
          </p:cNvSpPr>
          <p:nvPr/>
        </p:nvSpPr>
        <p:spPr>
          <a:xfrm>
            <a:off x="5573487" y="438807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课堂教学与管理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C187A318-B521-4046-9BD5-3397AA93FC2B}"/>
              </a:ext>
            </a:extLst>
          </p:cNvPr>
          <p:cNvSpPr txBox="1">
            <a:spLocks/>
          </p:cNvSpPr>
          <p:nvPr/>
        </p:nvSpPr>
        <p:spPr>
          <a:xfrm>
            <a:off x="5573487" y="512430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学习与发展</a:t>
            </a:r>
          </a:p>
        </p:txBody>
      </p:sp>
    </p:spTree>
    <p:extLst>
      <p:ext uri="{BB962C8B-B14F-4D97-AF65-F5344CB8AC3E}">
        <p14:creationId xmlns:p14="http://schemas.microsoft.com/office/powerpoint/2010/main" val="203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A581FC3-CEAA-4877-ACE9-0A0835BAD1B4}"/>
              </a:ext>
            </a:extLst>
          </p:cNvPr>
          <p:cNvSpPr/>
          <p:nvPr/>
        </p:nvSpPr>
        <p:spPr>
          <a:xfrm>
            <a:off x="2428346" y="2537600"/>
            <a:ext cx="2341271" cy="22655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信息化掌控力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ADEB80AA-F6F9-4B3C-AA51-62FFC6DBB9E0}"/>
              </a:ext>
            </a:extLst>
          </p:cNvPr>
          <p:cNvSpPr/>
          <p:nvPr/>
        </p:nvSpPr>
        <p:spPr>
          <a:xfrm>
            <a:off x="4960537" y="1801361"/>
            <a:ext cx="502418" cy="373798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338F5E3-4746-411C-A362-B2023B9E6EF0}"/>
              </a:ext>
            </a:extLst>
          </p:cNvPr>
          <p:cNvSpPr txBox="1">
            <a:spLocks/>
          </p:cNvSpPr>
          <p:nvPr/>
        </p:nvSpPr>
        <p:spPr>
          <a:xfrm>
            <a:off x="5573487" y="1412974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信息化教学理念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200DDF9-2F9D-4770-BED6-DE0994D8564F}"/>
              </a:ext>
            </a:extLst>
          </p:cNvPr>
          <p:cNvSpPr txBox="1">
            <a:spLocks/>
          </p:cNvSpPr>
          <p:nvPr/>
        </p:nvSpPr>
        <p:spPr>
          <a:xfrm>
            <a:off x="5573487" y="2149212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课程评估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8C7BD31-28B1-443F-AC76-A6E17CF9E342}"/>
              </a:ext>
            </a:extLst>
          </p:cNvPr>
          <p:cNvSpPr txBox="1">
            <a:spLocks/>
          </p:cNvSpPr>
          <p:nvPr/>
        </p:nvSpPr>
        <p:spPr>
          <a:xfrm>
            <a:off x="5573487" y="288545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教学方法运用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4C15D22-7E2A-4C05-AF9D-2676F5B39F9D}"/>
              </a:ext>
            </a:extLst>
          </p:cNvPr>
          <p:cNvSpPr txBox="1">
            <a:spLocks/>
          </p:cNvSpPr>
          <p:nvPr/>
        </p:nvSpPr>
        <p:spPr>
          <a:xfrm>
            <a:off x="5573487" y="362168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技术运用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746E6644-51F4-4BEB-9C04-AA316B503BD3}"/>
              </a:ext>
            </a:extLst>
          </p:cNvPr>
          <p:cNvSpPr txBox="1">
            <a:spLocks/>
          </p:cNvSpPr>
          <p:nvPr/>
        </p:nvSpPr>
        <p:spPr>
          <a:xfrm>
            <a:off x="5573487" y="438807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课堂教学与管理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C187A318-B521-4046-9BD5-3397AA93FC2B}"/>
              </a:ext>
            </a:extLst>
          </p:cNvPr>
          <p:cNvSpPr txBox="1">
            <a:spLocks/>
          </p:cNvSpPr>
          <p:nvPr/>
        </p:nvSpPr>
        <p:spPr>
          <a:xfrm>
            <a:off x="5573487" y="512430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学习与发展</a:t>
            </a:r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3C9F59E4-FBFB-49B6-9DB9-854FF920554B}"/>
              </a:ext>
            </a:extLst>
          </p:cNvPr>
          <p:cNvSpPr/>
          <p:nvPr/>
        </p:nvSpPr>
        <p:spPr>
          <a:xfrm>
            <a:off x="7884608" y="1226244"/>
            <a:ext cx="502418" cy="1109699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BA9CA64B-C6A0-4D65-AB84-0B5516BCEF40}"/>
              </a:ext>
            </a:extLst>
          </p:cNvPr>
          <p:cNvSpPr txBox="1">
            <a:spLocks/>
          </p:cNvSpPr>
          <p:nvPr/>
        </p:nvSpPr>
        <p:spPr>
          <a:xfrm>
            <a:off x="8479135" y="837856"/>
            <a:ext cx="1515626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14DA7572-C0D3-4487-8D61-A01EE9A0E6DD}"/>
              </a:ext>
            </a:extLst>
          </p:cNvPr>
          <p:cNvSpPr txBox="1">
            <a:spLocks/>
          </p:cNvSpPr>
          <p:nvPr/>
        </p:nvSpPr>
        <p:spPr>
          <a:xfrm>
            <a:off x="8479135" y="1372437"/>
            <a:ext cx="1515626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牛老板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4472137E-7DB2-4A75-8001-5D42E6D65D73}"/>
              </a:ext>
            </a:extLst>
          </p:cNvPr>
          <p:cNvSpPr txBox="1">
            <a:spLocks/>
          </p:cNvSpPr>
          <p:nvPr/>
        </p:nvSpPr>
        <p:spPr>
          <a:xfrm>
            <a:off x="8479135" y="1947555"/>
            <a:ext cx="1515626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</a:t>
            </a:r>
          </a:p>
        </p:txBody>
      </p:sp>
    </p:spTree>
    <p:extLst>
      <p:ext uri="{BB962C8B-B14F-4D97-AF65-F5344CB8AC3E}">
        <p14:creationId xmlns:p14="http://schemas.microsoft.com/office/powerpoint/2010/main" val="2404844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A581FC3-CEAA-4877-ACE9-0A0835BAD1B4}"/>
              </a:ext>
            </a:extLst>
          </p:cNvPr>
          <p:cNvSpPr/>
          <p:nvPr/>
        </p:nvSpPr>
        <p:spPr>
          <a:xfrm>
            <a:off x="2428346" y="2537600"/>
            <a:ext cx="2341271" cy="22655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信息化掌控力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ADEB80AA-F6F9-4B3C-AA51-62FFC6DBB9E0}"/>
              </a:ext>
            </a:extLst>
          </p:cNvPr>
          <p:cNvSpPr/>
          <p:nvPr/>
        </p:nvSpPr>
        <p:spPr>
          <a:xfrm>
            <a:off x="4960537" y="1801361"/>
            <a:ext cx="502418" cy="373798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338F5E3-4746-411C-A362-B2023B9E6EF0}"/>
              </a:ext>
            </a:extLst>
          </p:cNvPr>
          <p:cNvSpPr txBox="1">
            <a:spLocks/>
          </p:cNvSpPr>
          <p:nvPr/>
        </p:nvSpPr>
        <p:spPr>
          <a:xfrm>
            <a:off x="5573487" y="1412974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信息化教学理念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200DDF9-2F9D-4770-BED6-DE0994D8564F}"/>
              </a:ext>
            </a:extLst>
          </p:cNvPr>
          <p:cNvSpPr txBox="1">
            <a:spLocks/>
          </p:cNvSpPr>
          <p:nvPr/>
        </p:nvSpPr>
        <p:spPr>
          <a:xfrm>
            <a:off x="5573487" y="2149212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课程评估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8C7BD31-28B1-443F-AC76-A6E17CF9E342}"/>
              </a:ext>
            </a:extLst>
          </p:cNvPr>
          <p:cNvSpPr txBox="1">
            <a:spLocks/>
          </p:cNvSpPr>
          <p:nvPr/>
        </p:nvSpPr>
        <p:spPr>
          <a:xfrm>
            <a:off x="5573487" y="288545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教学方法运用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4C15D22-7E2A-4C05-AF9D-2676F5B39F9D}"/>
              </a:ext>
            </a:extLst>
          </p:cNvPr>
          <p:cNvSpPr txBox="1">
            <a:spLocks/>
          </p:cNvSpPr>
          <p:nvPr/>
        </p:nvSpPr>
        <p:spPr>
          <a:xfrm>
            <a:off x="5573487" y="362168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技术运用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746E6644-51F4-4BEB-9C04-AA316B503BD3}"/>
              </a:ext>
            </a:extLst>
          </p:cNvPr>
          <p:cNvSpPr txBox="1">
            <a:spLocks/>
          </p:cNvSpPr>
          <p:nvPr/>
        </p:nvSpPr>
        <p:spPr>
          <a:xfrm>
            <a:off x="5573487" y="438807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课堂教学与管理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C187A318-B521-4046-9BD5-3397AA93FC2B}"/>
              </a:ext>
            </a:extLst>
          </p:cNvPr>
          <p:cNvSpPr txBox="1">
            <a:spLocks/>
          </p:cNvSpPr>
          <p:nvPr/>
        </p:nvSpPr>
        <p:spPr>
          <a:xfrm>
            <a:off x="5573487" y="512430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学习与发展</a:t>
            </a:r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2A7F1C20-55B2-473A-8977-38FBFCD5C733}"/>
              </a:ext>
            </a:extLst>
          </p:cNvPr>
          <p:cNvSpPr/>
          <p:nvPr/>
        </p:nvSpPr>
        <p:spPr>
          <a:xfrm>
            <a:off x="7884608" y="1982750"/>
            <a:ext cx="502418" cy="1109699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CBE1C52-AB4F-49A6-A853-7EA376EFAEE3}"/>
              </a:ext>
            </a:extLst>
          </p:cNvPr>
          <p:cNvSpPr txBox="1">
            <a:spLocks/>
          </p:cNvSpPr>
          <p:nvPr/>
        </p:nvSpPr>
        <p:spPr>
          <a:xfrm>
            <a:off x="8479135" y="1594362"/>
            <a:ext cx="1515626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能不能</a:t>
            </a: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0235222C-7869-4D75-BAFD-2BE003775A9C}"/>
              </a:ext>
            </a:extLst>
          </p:cNvPr>
          <p:cNvSpPr txBox="1">
            <a:spLocks/>
          </p:cNvSpPr>
          <p:nvPr/>
        </p:nvSpPr>
        <p:spPr>
          <a:xfrm>
            <a:off x="8479135" y="2128943"/>
            <a:ext cx="1515626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哪些能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EF0F0D51-B50E-43BB-9E18-120EDA87C0AF}"/>
              </a:ext>
            </a:extLst>
          </p:cNvPr>
          <p:cNvSpPr txBox="1">
            <a:spLocks/>
          </p:cNvSpPr>
          <p:nvPr/>
        </p:nvSpPr>
        <p:spPr>
          <a:xfrm>
            <a:off x="8479135" y="2704061"/>
            <a:ext cx="1515626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怎样能</a:t>
            </a:r>
          </a:p>
        </p:txBody>
      </p:sp>
    </p:spTree>
    <p:extLst>
      <p:ext uri="{BB962C8B-B14F-4D97-AF65-F5344CB8AC3E}">
        <p14:creationId xmlns:p14="http://schemas.microsoft.com/office/powerpoint/2010/main" val="2951939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A581FC3-CEAA-4877-ACE9-0A0835BAD1B4}"/>
              </a:ext>
            </a:extLst>
          </p:cNvPr>
          <p:cNvSpPr/>
          <p:nvPr/>
        </p:nvSpPr>
        <p:spPr>
          <a:xfrm>
            <a:off x="2428346" y="2537600"/>
            <a:ext cx="2341271" cy="22655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信息化掌控力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ADEB80AA-F6F9-4B3C-AA51-62FFC6DBB9E0}"/>
              </a:ext>
            </a:extLst>
          </p:cNvPr>
          <p:cNvSpPr/>
          <p:nvPr/>
        </p:nvSpPr>
        <p:spPr>
          <a:xfrm>
            <a:off x="4960537" y="1801361"/>
            <a:ext cx="502418" cy="373798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338F5E3-4746-411C-A362-B2023B9E6EF0}"/>
              </a:ext>
            </a:extLst>
          </p:cNvPr>
          <p:cNvSpPr txBox="1">
            <a:spLocks/>
          </p:cNvSpPr>
          <p:nvPr/>
        </p:nvSpPr>
        <p:spPr>
          <a:xfrm>
            <a:off x="5573487" y="1412974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信息化教学理念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200DDF9-2F9D-4770-BED6-DE0994D8564F}"/>
              </a:ext>
            </a:extLst>
          </p:cNvPr>
          <p:cNvSpPr txBox="1">
            <a:spLocks/>
          </p:cNvSpPr>
          <p:nvPr/>
        </p:nvSpPr>
        <p:spPr>
          <a:xfrm>
            <a:off x="5573487" y="2149212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课程评估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8C7BD31-28B1-443F-AC76-A6E17CF9E342}"/>
              </a:ext>
            </a:extLst>
          </p:cNvPr>
          <p:cNvSpPr txBox="1">
            <a:spLocks/>
          </p:cNvSpPr>
          <p:nvPr/>
        </p:nvSpPr>
        <p:spPr>
          <a:xfrm>
            <a:off x="5573487" y="288545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教学方法运用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4C15D22-7E2A-4C05-AF9D-2676F5B39F9D}"/>
              </a:ext>
            </a:extLst>
          </p:cNvPr>
          <p:cNvSpPr txBox="1">
            <a:spLocks/>
          </p:cNvSpPr>
          <p:nvPr/>
        </p:nvSpPr>
        <p:spPr>
          <a:xfrm>
            <a:off x="5573487" y="362168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技术运用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746E6644-51F4-4BEB-9C04-AA316B503BD3}"/>
              </a:ext>
            </a:extLst>
          </p:cNvPr>
          <p:cNvSpPr txBox="1">
            <a:spLocks/>
          </p:cNvSpPr>
          <p:nvPr/>
        </p:nvSpPr>
        <p:spPr>
          <a:xfrm>
            <a:off x="5573487" y="438807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课堂教学与管理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C187A318-B521-4046-9BD5-3397AA93FC2B}"/>
              </a:ext>
            </a:extLst>
          </p:cNvPr>
          <p:cNvSpPr txBox="1">
            <a:spLocks/>
          </p:cNvSpPr>
          <p:nvPr/>
        </p:nvSpPr>
        <p:spPr>
          <a:xfrm>
            <a:off x="5573487" y="512430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学习与发展</a:t>
            </a:r>
          </a:p>
        </p:txBody>
      </p:sp>
      <p:sp>
        <p:nvSpPr>
          <p:cNvPr id="3" name="右大括号 2">
            <a:extLst>
              <a:ext uri="{FF2B5EF4-FFF2-40B4-BE49-F238E27FC236}">
                <a16:creationId xmlns:a16="http://schemas.microsoft.com/office/drawing/2014/main" id="{0886DC06-1390-4BF1-8E61-146907E4268C}"/>
              </a:ext>
            </a:extLst>
          </p:cNvPr>
          <p:cNvSpPr/>
          <p:nvPr/>
        </p:nvSpPr>
        <p:spPr>
          <a:xfrm>
            <a:off x="7713779" y="3236178"/>
            <a:ext cx="301456" cy="77101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C0797285-ABC4-4676-9882-673B69BADE6C}"/>
              </a:ext>
            </a:extLst>
          </p:cNvPr>
          <p:cNvSpPr txBox="1">
            <a:spLocks/>
          </p:cNvSpPr>
          <p:nvPr/>
        </p:nvSpPr>
        <p:spPr>
          <a:xfrm>
            <a:off x="8246349" y="3236179"/>
            <a:ext cx="1515626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灵魂在这里</a:t>
            </a:r>
          </a:p>
        </p:txBody>
      </p:sp>
    </p:spTree>
    <p:extLst>
      <p:ext uri="{BB962C8B-B14F-4D97-AF65-F5344CB8AC3E}">
        <p14:creationId xmlns:p14="http://schemas.microsoft.com/office/powerpoint/2010/main" val="101981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老师借助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进行的探索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轻量翻转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7C49388-6A63-4A1B-AB7D-C6BBC7B97211}"/>
              </a:ext>
            </a:extLst>
          </p:cNvPr>
          <p:cNvSpPr/>
          <p:nvPr/>
        </p:nvSpPr>
        <p:spPr>
          <a:xfrm>
            <a:off x="2709140" y="1371786"/>
            <a:ext cx="2080008" cy="1963651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温州大学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郑冬松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460490-9CAA-4A8F-8D77-E30CE1DE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43" y="1371786"/>
            <a:ext cx="1139619" cy="1963651"/>
          </a:xfrm>
          <a:prstGeom prst="rect">
            <a:avLst/>
          </a:prstGeom>
          <a:ln w="19050">
            <a:solidFill>
              <a:srgbClr val="FF505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D9C7A6-06B5-47A1-BB82-11CB3DF63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77" y="3926213"/>
            <a:ext cx="1438167" cy="19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6F0833-AE75-4577-95AE-A4D4E5AD7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719" y="4477003"/>
            <a:ext cx="3034632" cy="11252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6A3EB6-734C-4977-A66B-4EA332ACE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28" y="4647825"/>
            <a:ext cx="2946011" cy="8060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89D75CF-AD6A-4E2C-971D-041ADB1AE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9827" y="1331799"/>
            <a:ext cx="2093018" cy="2443278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A12F9E1-15DF-45D9-BF44-62C9F9E7E523}"/>
              </a:ext>
            </a:extLst>
          </p:cNvPr>
          <p:cNvCxnSpPr/>
          <p:nvPr/>
        </p:nvCxnSpPr>
        <p:spPr>
          <a:xfrm>
            <a:off x="2693761" y="3405775"/>
            <a:ext cx="0" cy="43964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C24D7A5-39E4-405D-8073-C34BAF834690}"/>
              </a:ext>
            </a:extLst>
          </p:cNvPr>
          <p:cNvCxnSpPr/>
          <p:nvPr/>
        </p:nvCxnSpPr>
        <p:spPr>
          <a:xfrm>
            <a:off x="3394244" y="5034224"/>
            <a:ext cx="361145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0E8C031-FE1D-4D15-9C40-B3AC9AF9F0B9}"/>
              </a:ext>
            </a:extLst>
          </p:cNvPr>
          <p:cNvCxnSpPr/>
          <p:nvPr/>
        </p:nvCxnSpPr>
        <p:spPr>
          <a:xfrm>
            <a:off x="6909352" y="5034224"/>
            <a:ext cx="361145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6370407-FA34-4EAF-AA06-111E313974AE}"/>
              </a:ext>
            </a:extLst>
          </p:cNvPr>
          <p:cNvCxnSpPr/>
          <p:nvPr/>
        </p:nvCxnSpPr>
        <p:spPr>
          <a:xfrm flipV="1">
            <a:off x="8437266" y="4018724"/>
            <a:ext cx="0" cy="36930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D10DD701-5A0D-481F-8374-852EF43BF054}"/>
              </a:ext>
            </a:extLst>
          </p:cNvPr>
          <p:cNvSpPr/>
          <p:nvPr/>
        </p:nvSpPr>
        <p:spPr>
          <a:xfrm>
            <a:off x="0" y="5190660"/>
            <a:ext cx="12192000" cy="1678842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郑老师，选择了一条简单的套路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借助部分信息化手段来组织教学过程，重点在于考勤、资料、作业</a:t>
            </a:r>
          </a:p>
        </p:txBody>
      </p:sp>
    </p:spTree>
    <p:extLst>
      <p:ext uri="{BB962C8B-B14F-4D97-AF65-F5344CB8AC3E}">
        <p14:creationId xmlns:p14="http://schemas.microsoft.com/office/powerpoint/2010/main" val="310724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76BB58C-49AC-4FA8-B879-F157ED51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老师借助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进行的探索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深度翻转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846C35-939A-494D-8B05-EB6C1963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668" y="1331800"/>
            <a:ext cx="1120237" cy="155461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B621A6D-0042-4A0D-AABE-AD920BFCEA33}"/>
              </a:ext>
            </a:extLst>
          </p:cNvPr>
          <p:cNvSpPr/>
          <p:nvPr/>
        </p:nvSpPr>
        <p:spPr>
          <a:xfrm>
            <a:off x="6550767" y="1331800"/>
            <a:ext cx="2976901" cy="1554615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湖南现代物流职业技术学院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龚芳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A7302B-9737-4D6B-9C59-253D827F7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77" y="1331800"/>
            <a:ext cx="3330229" cy="25529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F236E1-2FF1-4DF7-8694-6DA04397A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8" y="4578025"/>
            <a:ext cx="3337849" cy="20423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42D18CD-7FA7-4216-82E2-CB4A4C173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767" y="3120863"/>
            <a:ext cx="2589885" cy="12949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F01C85D-AB4D-48D5-B6DD-69FD3225D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5216" y="3248755"/>
            <a:ext cx="1512785" cy="1039156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AEE3FF1-DAF3-48F4-BBA3-933869ECFA21}"/>
              </a:ext>
            </a:extLst>
          </p:cNvPr>
          <p:cNvCxnSpPr/>
          <p:nvPr/>
        </p:nvCxnSpPr>
        <p:spPr>
          <a:xfrm>
            <a:off x="8417169" y="4712678"/>
            <a:ext cx="0" cy="214532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4272B26-5D9C-4890-98B7-77E3CF6342D7}"/>
              </a:ext>
            </a:extLst>
          </p:cNvPr>
          <p:cNvCxnSpPr/>
          <p:nvPr/>
        </p:nvCxnSpPr>
        <p:spPr>
          <a:xfrm flipH="1">
            <a:off x="5393514" y="2120202"/>
            <a:ext cx="883357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05BE823-21D7-42D8-8E32-6B6CCE700F03}"/>
              </a:ext>
            </a:extLst>
          </p:cNvPr>
          <p:cNvCxnSpPr/>
          <p:nvPr/>
        </p:nvCxnSpPr>
        <p:spPr>
          <a:xfrm>
            <a:off x="3635051" y="3982469"/>
            <a:ext cx="0" cy="53108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5F9AE02-E987-49E8-B5EA-ED4EE857D151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5293927" y="3768335"/>
            <a:ext cx="1256840" cy="183085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0A390373-E3E8-429F-BC39-B5DD2453528E}"/>
              </a:ext>
            </a:extLst>
          </p:cNvPr>
          <p:cNvSpPr/>
          <p:nvPr/>
        </p:nvSpPr>
        <p:spPr>
          <a:xfrm>
            <a:off x="6550767" y="4218807"/>
            <a:ext cx="4117234" cy="451854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课前练习预习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2636286-7C1E-4153-9B87-8EF1A008691A}"/>
              </a:ext>
            </a:extLst>
          </p:cNvPr>
          <p:cNvSpPr/>
          <p:nvPr/>
        </p:nvSpPr>
        <p:spPr>
          <a:xfrm>
            <a:off x="1956077" y="4227011"/>
            <a:ext cx="3337850" cy="451854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教学思维构建</a:t>
            </a:r>
          </a:p>
        </p:txBody>
      </p:sp>
    </p:spTree>
    <p:extLst>
      <p:ext uri="{BB962C8B-B14F-4D97-AF65-F5344CB8AC3E}">
        <p14:creationId xmlns:p14="http://schemas.microsoft.com/office/powerpoint/2010/main" val="8277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126" y="2283341"/>
            <a:ext cx="8179359" cy="776775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国家中长期教育改革和发展规划纲要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(2010-2020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7C3A9B-516D-47CE-AC4D-88F0B94C2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125" y="3060116"/>
            <a:ext cx="8179359" cy="658463"/>
          </a:xfrm>
        </p:spPr>
        <p:txBody>
          <a:bodyPr anchor="ctr">
            <a:normAutofit/>
          </a:bodyPr>
          <a:lstStyle/>
          <a:p>
            <a:r>
              <a:rPr lang="zh-CN" altLang="en-US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提出“加快教育信息化进程”的发展战略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EEFF3F4-2AA5-48DD-A3F0-B6B41D7E0A9F}"/>
              </a:ext>
            </a:extLst>
          </p:cNvPr>
          <p:cNvSpPr txBox="1">
            <a:spLocks/>
          </p:cNvSpPr>
          <p:nvPr/>
        </p:nvSpPr>
        <p:spPr>
          <a:xfrm>
            <a:off x="1966128" y="4047810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教育信息化“十三五”规划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4DE0B4C5-B6A6-4F65-9571-FCFDBD47B3C2}"/>
              </a:ext>
            </a:extLst>
          </p:cNvPr>
          <p:cNvSpPr txBox="1">
            <a:spLocks/>
          </p:cNvSpPr>
          <p:nvPr/>
        </p:nvSpPr>
        <p:spPr>
          <a:xfrm>
            <a:off x="1966127" y="4824585"/>
            <a:ext cx="8179359" cy="658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构建教育信息化发展新格局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A7664E7-0D9C-48EF-9FD6-49EF410EA461}"/>
              </a:ext>
            </a:extLst>
          </p:cNvPr>
          <p:cNvSpPr txBox="1">
            <a:spLocks/>
          </p:cNvSpPr>
          <p:nvPr/>
        </p:nvSpPr>
        <p:spPr>
          <a:xfrm>
            <a:off x="1524000" y="748752"/>
            <a:ext cx="9144000" cy="85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 策</a:t>
            </a:r>
          </a:p>
        </p:txBody>
      </p:sp>
    </p:spTree>
    <p:extLst>
      <p:ext uri="{BB962C8B-B14F-4D97-AF65-F5344CB8AC3E}">
        <p14:creationId xmlns:p14="http://schemas.microsoft.com/office/powerpoint/2010/main" val="535267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7846C35-939A-494D-8B05-EB6C1963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74" y="1331800"/>
            <a:ext cx="1120237" cy="155461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B621A6D-0042-4A0D-AABE-AD920BFCEA33}"/>
              </a:ext>
            </a:extLst>
          </p:cNvPr>
          <p:cNvSpPr/>
          <p:nvPr/>
        </p:nvSpPr>
        <p:spPr>
          <a:xfrm>
            <a:off x="2689611" y="1331800"/>
            <a:ext cx="2976901" cy="1554615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湖南现代物流职业技术学院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龚芳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AEE3FF1-DAF3-48F4-BBA3-933869ECFA21}"/>
              </a:ext>
            </a:extLst>
          </p:cNvPr>
          <p:cNvCxnSpPr>
            <a:cxnSpLocks/>
          </p:cNvCxnSpPr>
          <p:nvPr/>
        </p:nvCxnSpPr>
        <p:spPr>
          <a:xfrm>
            <a:off x="8417167" y="1"/>
            <a:ext cx="0" cy="304465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1130E1DA-134E-40DC-A8F4-A89746C82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173" y="2982402"/>
            <a:ext cx="3093988" cy="12345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E956A4-D64F-460B-8420-815D6957C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831" y="2982402"/>
            <a:ext cx="2228851" cy="15848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6E993D4-60F2-4F81-B97C-59CD3FD38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511" y="3309951"/>
            <a:ext cx="2286198" cy="929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6467C4-4981-4507-8070-3FD1D7AA2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610" y="4990758"/>
            <a:ext cx="2784998" cy="10983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1B7C99A-4E74-4B64-A465-8FC40216D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755" y="4862885"/>
            <a:ext cx="1233468" cy="15959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40C93FC-F0F6-45F5-9EBB-5B69046C5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137" y="5096909"/>
            <a:ext cx="2827265" cy="1127858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7E46352-8D92-496E-9C04-549D537F9E86}"/>
              </a:ext>
            </a:extLst>
          </p:cNvPr>
          <p:cNvCxnSpPr>
            <a:cxnSpLocks/>
          </p:cNvCxnSpPr>
          <p:nvPr/>
        </p:nvCxnSpPr>
        <p:spPr>
          <a:xfrm>
            <a:off x="8418839" y="6224768"/>
            <a:ext cx="0" cy="63323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A0031E4-5161-43E8-90BA-BD58D5A06F16}"/>
              </a:ext>
            </a:extLst>
          </p:cNvPr>
          <p:cNvCxnSpPr/>
          <p:nvPr/>
        </p:nvCxnSpPr>
        <p:spPr>
          <a:xfrm flipH="1">
            <a:off x="6353681" y="3687745"/>
            <a:ext cx="395462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39CB60A-621D-4243-A8F6-559EAECF8DE6}"/>
              </a:ext>
            </a:extLst>
          </p:cNvPr>
          <p:cNvCxnSpPr/>
          <p:nvPr/>
        </p:nvCxnSpPr>
        <p:spPr>
          <a:xfrm flipH="1">
            <a:off x="3729368" y="3689420"/>
            <a:ext cx="395462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1A8FB33-0B65-4186-A13E-402F0904F2CE}"/>
              </a:ext>
            </a:extLst>
          </p:cNvPr>
          <p:cNvCxnSpPr/>
          <p:nvPr/>
        </p:nvCxnSpPr>
        <p:spPr>
          <a:xfrm>
            <a:off x="3167061" y="4262384"/>
            <a:ext cx="0" cy="60967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BBC74BE-48D5-4726-8FF5-4A29C136CCCA}"/>
              </a:ext>
            </a:extLst>
          </p:cNvPr>
          <p:cNvCxnSpPr/>
          <p:nvPr/>
        </p:nvCxnSpPr>
        <p:spPr>
          <a:xfrm>
            <a:off x="5573487" y="5627077"/>
            <a:ext cx="384427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D45EFA2-DF9F-4089-8ABA-FCABDD818D6C}"/>
              </a:ext>
            </a:extLst>
          </p:cNvPr>
          <p:cNvCxnSpPr/>
          <p:nvPr/>
        </p:nvCxnSpPr>
        <p:spPr>
          <a:xfrm>
            <a:off x="7418710" y="5627077"/>
            <a:ext cx="384427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>
            <a:extLst>
              <a:ext uri="{FF2B5EF4-FFF2-40B4-BE49-F238E27FC236}">
                <a16:creationId xmlns:a16="http://schemas.microsoft.com/office/drawing/2014/main" id="{F9319DC6-5755-4E28-9FE1-7D55954A3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老师借助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进行的探索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深度翻转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84A5DCB-91B3-4BCF-AC43-D91CC99F27B0}"/>
              </a:ext>
            </a:extLst>
          </p:cNvPr>
          <p:cNvSpPr/>
          <p:nvPr/>
        </p:nvSpPr>
        <p:spPr>
          <a:xfrm>
            <a:off x="6870173" y="2462091"/>
            <a:ext cx="3093988" cy="451854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课前课程预习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F3DE5AF-EB8D-4E64-9717-5EFC8337FAF1}"/>
              </a:ext>
            </a:extLst>
          </p:cNvPr>
          <p:cNvSpPr/>
          <p:nvPr/>
        </p:nvSpPr>
        <p:spPr>
          <a:xfrm>
            <a:off x="1546510" y="5793764"/>
            <a:ext cx="3928097" cy="451854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上课与分组讨论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3846642-15F7-4BF3-9F7A-DDB07A6DBC17}"/>
              </a:ext>
            </a:extLst>
          </p:cNvPr>
          <p:cNvSpPr/>
          <p:nvPr/>
        </p:nvSpPr>
        <p:spPr>
          <a:xfrm>
            <a:off x="6036064" y="5793764"/>
            <a:ext cx="4594338" cy="451854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PK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9346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7846C35-939A-494D-8B05-EB6C1963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74" y="1331800"/>
            <a:ext cx="1120237" cy="155461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B621A6D-0042-4A0D-AABE-AD920BFCEA33}"/>
              </a:ext>
            </a:extLst>
          </p:cNvPr>
          <p:cNvSpPr/>
          <p:nvPr/>
        </p:nvSpPr>
        <p:spPr>
          <a:xfrm>
            <a:off x="2689611" y="1331800"/>
            <a:ext cx="2976901" cy="1554615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湖南现代物流职业技术学院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龚芳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AEE3FF1-DAF3-48F4-BBA3-933869ECFA21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8417167" y="0"/>
            <a:ext cx="0" cy="37923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D2D5FEC0-2B69-4C63-9A3B-C7E366C1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363" y="3792306"/>
            <a:ext cx="3101609" cy="16384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D40138-14AF-4D12-B052-EB5A83B6D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651" y="3613221"/>
            <a:ext cx="3314987" cy="1996613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F025ACC-3AC0-41FA-99C2-02EE785D8E72}"/>
              </a:ext>
            </a:extLst>
          </p:cNvPr>
          <p:cNvCxnSpPr/>
          <p:nvPr/>
        </p:nvCxnSpPr>
        <p:spPr>
          <a:xfrm flipH="1">
            <a:off x="6136195" y="4465552"/>
            <a:ext cx="54261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id="{3D62437F-8512-45CA-BEF2-8C2DD2AF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77" y="55502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老师借助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ibodao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进行的探索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深度翻转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69C27F9-9032-488C-9E47-F0646CC6DE95}"/>
              </a:ext>
            </a:extLst>
          </p:cNvPr>
          <p:cNvSpPr/>
          <p:nvPr/>
        </p:nvSpPr>
        <p:spPr>
          <a:xfrm>
            <a:off x="6866363" y="5430748"/>
            <a:ext cx="3101609" cy="451854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课后作业与实训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C1AB3D-4A74-4ADE-8D1E-65D0D2457831}"/>
              </a:ext>
            </a:extLst>
          </p:cNvPr>
          <p:cNvSpPr/>
          <p:nvPr/>
        </p:nvSpPr>
        <p:spPr>
          <a:xfrm>
            <a:off x="2627256" y="5413505"/>
            <a:ext cx="3321382" cy="451854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  <p:extLst>
      <p:ext uri="{BB962C8B-B14F-4D97-AF65-F5344CB8AC3E}">
        <p14:creationId xmlns:p14="http://schemas.microsoft.com/office/powerpoint/2010/main" val="238641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A581FC3-CEAA-4877-ACE9-0A0835BAD1B4}"/>
              </a:ext>
            </a:extLst>
          </p:cNvPr>
          <p:cNvSpPr/>
          <p:nvPr/>
        </p:nvSpPr>
        <p:spPr>
          <a:xfrm>
            <a:off x="2428346" y="2537600"/>
            <a:ext cx="2341271" cy="22655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信息化掌控力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ADEB80AA-F6F9-4B3C-AA51-62FFC6DBB9E0}"/>
              </a:ext>
            </a:extLst>
          </p:cNvPr>
          <p:cNvSpPr/>
          <p:nvPr/>
        </p:nvSpPr>
        <p:spPr>
          <a:xfrm>
            <a:off x="4960537" y="1801361"/>
            <a:ext cx="502418" cy="373798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338F5E3-4746-411C-A362-B2023B9E6EF0}"/>
              </a:ext>
            </a:extLst>
          </p:cNvPr>
          <p:cNvSpPr txBox="1">
            <a:spLocks/>
          </p:cNvSpPr>
          <p:nvPr/>
        </p:nvSpPr>
        <p:spPr>
          <a:xfrm>
            <a:off x="5573487" y="1412974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信息化教学理念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200DDF9-2F9D-4770-BED6-DE0994D8564F}"/>
              </a:ext>
            </a:extLst>
          </p:cNvPr>
          <p:cNvSpPr txBox="1">
            <a:spLocks/>
          </p:cNvSpPr>
          <p:nvPr/>
        </p:nvSpPr>
        <p:spPr>
          <a:xfrm>
            <a:off x="5573487" y="2149212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课程评估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8C7BD31-28B1-443F-AC76-A6E17CF9E342}"/>
              </a:ext>
            </a:extLst>
          </p:cNvPr>
          <p:cNvSpPr txBox="1">
            <a:spLocks/>
          </p:cNvSpPr>
          <p:nvPr/>
        </p:nvSpPr>
        <p:spPr>
          <a:xfrm>
            <a:off x="5573487" y="288545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教学方法运用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4C15D22-7E2A-4C05-AF9D-2676F5B39F9D}"/>
              </a:ext>
            </a:extLst>
          </p:cNvPr>
          <p:cNvSpPr txBox="1">
            <a:spLocks/>
          </p:cNvSpPr>
          <p:nvPr/>
        </p:nvSpPr>
        <p:spPr>
          <a:xfrm>
            <a:off x="5573487" y="362168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技术运用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746E6644-51F4-4BEB-9C04-AA316B503BD3}"/>
              </a:ext>
            </a:extLst>
          </p:cNvPr>
          <p:cNvSpPr txBox="1">
            <a:spLocks/>
          </p:cNvSpPr>
          <p:nvPr/>
        </p:nvSpPr>
        <p:spPr>
          <a:xfrm>
            <a:off x="5573487" y="4388070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课堂教学与管理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C187A318-B521-4046-9BD5-3397AA93FC2B}"/>
              </a:ext>
            </a:extLst>
          </p:cNvPr>
          <p:cNvSpPr txBox="1">
            <a:spLocks/>
          </p:cNvSpPr>
          <p:nvPr/>
        </p:nvSpPr>
        <p:spPr>
          <a:xfrm>
            <a:off x="5573487" y="5124308"/>
            <a:ext cx="256233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学习与发展</a:t>
            </a:r>
          </a:p>
        </p:txBody>
      </p:sp>
    </p:spTree>
    <p:extLst>
      <p:ext uri="{BB962C8B-B14F-4D97-AF65-F5344CB8AC3E}">
        <p14:creationId xmlns:p14="http://schemas.microsoft.com/office/powerpoint/2010/main" val="312583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EFA728D-A6B9-4AFF-9500-805E1548794E}"/>
              </a:ext>
            </a:extLst>
          </p:cNvPr>
          <p:cNvSpPr/>
          <p:nvPr/>
        </p:nvSpPr>
        <p:spPr>
          <a:xfrm>
            <a:off x="3262359" y="2316536"/>
            <a:ext cx="2341271" cy="22655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信息化教学掌控力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93ED7A5-8883-4B43-93CF-B7EEC281D916}"/>
              </a:ext>
            </a:extLst>
          </p:cNvPr>
          <p:cNvSpPr/>
          <p:nvPr/>
        </p:nvSpPr>
        <p:spPr>
          <a:xfrm>
            <a:off x="6720668" y="2316537"/>
            <a:ext cx="2341271" cy="22655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信息化教学执行力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1C4B507-310C-4D7D-8D49-7A13E7C497EF}"/>
              </a:ext>
            </a:extLst>
          </p:cNvPr>
          <p:cNvCxnSpPr/>
          <p:nvPr/>
        </p:nvCxnSpPr>
        <p:spPr>
          <a:xfrm>
            <a:off x="5694067" y="3456633"/>
            <a:ext cx="94454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>
            <a:extLst>
              <a:ext uri="{FF2B5EF4-FFF2-40B4-BE49-F238E27FC236}">
                <a16:creationId xmlns:a16="http://schemas.microsoft.com/office/drawing/2014/main" id="{C42F8A53-5283-4F86-A3B9-D5461BED830B}"/>
              </a:ext>
            </a:extLst>
          </p:cNvPr>
          <p:cNvSpPr txBox="1">
            <a:spLocks/>
          </p:cNvSpPr>
          <p:nvPr/>
        </p:nvSpPr>
        <p:spPr>
          <a:xfrm>
            <a:off x="3262358" y="4839462"/>
            <a:ext cx="5799580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 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到 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接纳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到 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接管</a:t>
            </a:r>
          </a:p>
        </p:txBody>
      </p:sp>
    </p:spTree>
    <p:extLst>
      <p:ext uri="{BB962C8B-B14F-4D97-AF65-F5344CB8AC3E}">
        <p14:creationId xmlns:p14="http://schemas.microsoft.com/office/powerpoint/2010/main" val="4137757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8B6485-7868-4541-9EE9-740C9C15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4554"/>
            <a:ext cx="9144000" cy="1319422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网络营销信息化教学的未来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3FB92A8-B0CA-4955-A779-21DB2DF4C7AE}"/>
              </a:ext>
            </a:extLst>
          </p:cNvPr>
          <p:cNvSpPr txBox="1">
            <a:spLocks/>
          </p:cNvSpPr>
          <p:nvPr/>
        </p:nvSpPr>
        <p:spPr>
          <a:xfrm>
            <a:off x="1524000" y="1906098"/>
            <a:ext cx="9144000" cy="1429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dirty="0">
                <a:solidFill>
                  <a:srgbClr val="FFC000"/>
                </a:solidFill>
                <a:latin typeface="方正字迹－曾正国行楷简体" panose="02010600010101010101" pitchFamily="2" charset="-122"/>
                <a:ea typeface="方正字迹－曾正国行楷简体" panose="02010600010101010101" pitchFamily="2" charset="-122"/>
              </a:rPr>
              <a:t>遇见未来</a:t>
            </a:r>
          </a:p>
        </p:txBody>
      </p:sp>
    </p:spTree>
    <p:extLst>
      <p:ext uri="{BB962C8B-B14F-4D97-AF65-F5344CB8AC3E}">
        <p14:creationId xmlns:p14="http://schemas.microsoft.com/office/powerpoint/2010/main" val="1226869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9C2E70F9-8C06-4CEB-A875-37C09D0B32F0}"/>
              </a:ext>
            </a:extLst>
          </p:cNvPr>
          <p:cNvSpPr txBox="1">
            <a:spLocks/>
          </p:cNvSpPr>
          <p:nvPr/>
        </p:nvSpPr>
        <p:spPr>
          <a:xfrm>
            <a:off x="1966125" y="1822793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必然性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8F81C83-6B65-45A8-AC9D-EEF7857BD937}"/>
              </a:ext>
            </a:extLst>
          </p:cNvPr>
          <p:cNvSpPr txBox="1">
            <a:spLocks/>
          </p:cNvSpPr>
          <p:nvPr/>
        </p:nvSpPr>
        <p:spPr>
          <a:xfrm>
            <a:off x="1966125" y="2599568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技术变革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6F5AF39-B864-42A9-A9BC-0688A6F433E3}"/>
              </a:ext>
            </a:extLst>
          </p:cNvPr>
          <p:cNvSpPr txBox="1">
            <a:spLocks/>
          </p:cNvSpPr>
          <p:nvPr/>
        </p:nvSpPr>
        <p:spPr>
          <a:xfrm>
            <a:off x="1966124" y="3376343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贴合个性化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8E8107B6-3083-40FF-AFC4-18CC59508E54}"/>
              </a:ext>
            </a:extLst>
          </p:cNvPr>
          <p:cNvSpPr txBox="1">
            <a:spLocks/>
          </p:cNvSpPr>
          <p:nvPr/>
        </p:nvSpPr>
        <p:spPr>
          <a:xfrm>
            <a:off x="1966123" y="4153118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深度数据化</a:t>
            </a:r>
          </a:p>
        </p:txBody>
      </p:sp>
    </p:spTree>
    <p:extLst>
      <p:ext uri="{BB962C8B-B14F-4D97-AF65-F5344CB8AC3E}">
        <p14:creationId xmlns:p14="http://schemas.microsoft.com/office/powerpoint/2010/main" val="3434198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DB8BC933-BF60-47B7-9F79-018C4E99920E}"/>
              </a:ext>
            </a:extLst>
          </p:cNvPr>
          <p:cNvSpPr txBox="1">
            <a:spLocks/>
          </p:cNvSpPr>
          <p:nvPr/>
        </p:nvSpPr>
        <p:spPr>
          <a:xfrm>
            <a:off x="1524002" y="2866929"/>
            <a:ext cx="9143999" cy="2267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0" dirty="0">
                <a:solidFill>
                  <a:srgbClr val="FFC000"/>
                </a:solidFill>
                <a:latin typeface="方正字迹－曾正国行楷简体" panose="02010600010101010101" pitchFamily="2" charset="-122"/>
                <a:ea typeface="方正字迹－曾正国行楷简体" panose="02010600010101010101" pitchFamily="2" charset="-122"/>
              </a:rPr>
              <a:t>把娃教好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10A3F6D-DE88-400E-8BF9-7F93A80D0B33}"/>
              </a:ext>
            </a:extLst>
          </p:cNvPr>
          <p:cNvSpPr txBox="1">
            <a:spLocks/>
          </p:cNvSpPr>
          <p:nvPr/>
        </p:nvSpPr>
        <p:spPr>
          <a:xfrm>
            <a:off x="2006321" y="1981297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回归教育的初心</a:t>
            </a:r>
          </a:p>
        </p:txBody>
      </p:sp>
    </p:spTree>
    <p:extLst>
      <p:ext uri="{BB962C8B-B14F-4D97-AF65-F5344CB8AC3E}">
        <p14:creationId xmlns:p14="http://schemas.microsoft.com/office/powerpoint/2010/main" val="383583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5BEB6181-D782-4288-9473-9C131AE92C3F}"/>
              </a:ext>
            </a:extLst>
          </p:cNvPr>
          <p:cNvSpPr txBox="1">
            <a:spLocks/>
          </p:cNvSpPr>
          <p:nvPr/>
        </p:nvSpPr>
        <p:spPr bwMode="auto">
          <a:xfrm>
            <a:off x="1524000" y="279627"/>
            <a:ext cx="9144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A94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2400+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院校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dirty="0">
                <a:solidFill>
                  <a:srgbClr val="FA94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450,000+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dirty="0">
                <a:solidFill>
                  <a:srgbClr val="FA94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5800+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EE1218-E8F6-4A4D-B8A0-F17A54792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14" y="3064747"/>
            <a:ext cx="2647741" cy="2647741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96064FED-8CBE-431A-AF03-B06DD75B6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35" y="3064747"/>
            <a:ext cx="2592580" cy="264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71D99CC0-F0F8-4C19-B11C-A877E0BCBECA}"/>
              </a:ext>
            </a:extLst>
          </p:cNvPr>
          <p:cNvSpPr txBox="1">
            <a:spLocks/>
          </p:cNvSpPr>
          <p:nvPr/>
        </p:nvSpPr>
        <p:spPr bwMode="auto">
          <a:xfrm>
            <a:off x="6982035" y="5712487"/>
            <a:ext cx="259258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张磊的个人微信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0AFB8019-2F15-4A0A-82A6-2E96EB982C4F}"/>
              </a:ext>
            </a:extLst>
          </p:cNvPr>
          <p:cNvSpPr txBox="1">
            <a:spLocks/>
          </p:cNvSpPr>
          <p:nvPr/>
        </p:nvSpPr>
        <p:spPr bwMode="auto">
          <a:xfrm>
            <a:off x="2586612" y="5712487"/>
            <a:ext cx="264774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信息化教学助手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C5F8D6-4F39-4A2B-AE39-9D4461BC5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96" y="1502508"/>
            <a:ext cx="2026555" cy="7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029" y="3067113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更多技术，更多可能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7C3A9B-516D-47CE-AC4D-88F0B94C2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6028" y="3843888"/>
            <a:ext cx="8179359" cy="658463"/>
          </a:xfrm>
        </p:spPr>
        <p:txBody>
          <a:bodyPr anchor="ctr"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互联网、云计算、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打印、可穿戴、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AR/VR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、游戏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A7664E7-0D9C-48EF-9FD6-49EF410EA461}"/>
              </a:ext>
            </a:extLst>
          </p:cNvPr>
          <p:cNvSpPr txBox="1">
            <a:spLocks/>
          </p:cNvSpPr>
          <p:nvPr/>
        </p:nvSpPr>
        <p:spPr>
          <a:xfrm>
            <a:off x="1524000" y="748752"/>
            <a:ext cx="9144000" cy="85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 术</a:t>
            </a:r>
          </a:p>
        </p:txBody>
      </p:sp>
    </p:spTree>
    <p:extLst>
      <p:ext uri="{BB962C8B-B14F-4D97-AF65-F5344CB8AC3E}">
        <p14:creationId xmlns:p14="http://schemas.microsoft.com/office/powerpoint/2010/main" val="139602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029" y="3067113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互联网的发展，改变了知识获取的方式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7C3A9B-516D-47CE-AC4D-88F0B94C2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978" y="3843888"/>
            <a:ext cx="8822453" cy="658463"/>
          </a:xfrm>
        </p:spPr>
        <p:txBody>
          <a:bodyPr anchor="ctr">
            <a:normAutofit fontScale="92500"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开放课程、开放数据、开放资源、开放教育、开放存取、开放思想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A7664E7-0D9C-48EF-9FD6-49EF410EA461}"/>
              </a:ext>
            </a:extLst>
          </p:cNvPr>
          <p:cNvSpPr txBox="1">
            <a:spLocks/>
          </p:cNvSpPr>
          <p:nvPr/>
        </p:nvSpPr>
        <p:spPr>
          <a:xfrm>
            <a:off x="1524000" y="748752"/>
            <a:ext cx="9144000" cy="85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 念</a:t>
            </a:r>
          </a:p>
        </p:txBody>
      </p:sp>
    </p:spTree>
    <p:extLst>
      <p:ext uri="{BB962C8B-B14F-4D97-AF65-F5344CB8AC3E}">
        <p14:creationId xmlns:p14="http://schemas.microsoft.com/office/powerpoint/2010/main" val="167498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029" y="3067113"/>
            <a:ext cx="8179359" cy="776775"/>
          </a:xfrm>
        </p:spPr>
        <p:txBody>
          <a:bodyPr anchor="ctr"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后，移动互联网的原住民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7C3A9B-516D-47CE-AC4D-88F0B94C2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6028" y="3843888"/>
            <a:ext cx="8179359" cy="658463"/>
          </a:xfrm>
        </p:spPr>
        <p:txBody>
          <a:bodyPr anchor="ctr"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移动端应用 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重体验 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乐观 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二次元 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审慎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A7664E7-0D9C-48EF-9FD6-49EF410EA461}"/>
              </a:ext>
            </a:extLst>
          </p:cNvPr>
          <p:cNvSpPr txBox="1">
            <a:spLocks/>
          </p:cNvSpPr>
          <p:nvPr/>
        </p:nvSpPr>
        <p:spPr>
          <a:xfrm>
            <a:off x="1524000" y="748752"/>
            <a:ext cx="9144000" cy="85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维</a:t>
            </a:r>
          </a:p>
        </p:txBody>
      </p:sp>
    </p:spTree>
    <p:extLst>
      <p:ext uri="{BB962C8B-B14F-4D97-AF65-F5344CB8AC3E}">
        <p14:creationId xmlns:p14="http://schemas.microsoft.com/office/powerpoint/2010/main" val="114514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8C60F88-F1DD-42D1-9055-5352CBAB7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6966"/>
            <a:ext cx="9144000" cy="1007924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网络营销的信息化教学分析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3FB92A8-B0CA-4955-A779-21DB2DF4C7AE}"/>
              </a:ext>
            </a:extLst>
          </p:cNvPr>
          <p:cNvSpPr txBox="1">
            <a:spLocks/>
          </p:cNvSpPr>
          <p:nvPr/>
        </p:nvSpPr>
        <p:spPr>
          <a:xfrm>
            <a:off x="1524000" y="2097012"/>
            <a:ext cx="9144000" cy="1429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dirty="0">
                <a:solidFill>
                  <a:srgbClr val="FFC000"/>
                </a:solidFill>
                <a:latin typeface="方正字迹－曾正国行楷简体" panose="02010600010101010101" pitchFamily="2" charset="-122"/>
                <a:ea typeface="方正字迹－曾正国行楷简体" panose="02010600010101010101" pitchFamily="2" charset="-122"/>
              </a:rPr>
              <a:t>更懂</a:t>
            </a:r>
            <a:r>
              <a:rPr lang="en-US" altLang="zh-CN" sz="8000" dirty="0">
                <a:solidFill>
                  <a:srgbClr val="FFC000"/>
                </a:solidFill>
                <a:latin typeface="方正字迹－曾正国行楷简体" panose="02010600010101010101" pitchFamily="2" charset="-122"/>
                <a:ea typeface="方正字迹－曾正国行楷简体" panose="02010600010101010101" pitchFamily="2" charset="-122"/>
              </a:rPr>
              <a:t> </a:t>
            </a:r>
            <a:r>
              <a:rPr lang="zh-CN" altLang="en-US" sz="8000" dirty="0">
                <a:solidFill>
                  <a:srgbClr val="FFC000"/>
                </a:solidFill>
                <a:latin typeface="方正字迹－曾正国行楷简体" panose="02010600010101010101" pitchFamily="2" charset="-122"/>
                <a:ea typeface="方正字迹－曾正国行楷简体" panose="02010600010101010101" pitchFamily="2" charset="-122"/>
              </a:rPr>
              <a:t>更好</a:t>
            </a:r>
            <a:r>
              <a:rPr lang="en-US" altLang="zh-CN" sz="8000" dirty="0">
                <a:solidFill>
                  <a:srgbClr val="FFC000"/>
                </a:solidFill>
                <a:latin typeface="方正字迹－曾正国行楷简体" panose="02010600010101010101" pitchFamily="2" charset="-122"/>
                <a:ea typeface="方正字迹－曾正国行楷简体" panose="02010600010101010101" pitchFamily="2" charset="-122"/>
              </a:rPr>
              <a:t> </a:t>
            </a:r>
            <a:r>
              <a:rPr lang="zh-CN" altLang="en-US" sz="8000" dirty="0">
                <a:solidFill>
                  <a:srgbClr val="FFC000"/>
                </a:solidFill>
                <a:latin typeface="方正字迹－曾正国行楷简体" panose="02010600010101010101" pitchFamily="2" charset="-122"/>
                <a:ea typeface="方正字迹－曾正国行楷简体" panose="02010600010101010101" pitchFamily="2" charset="-122"/>
              </a:rPr>
              <a:t>更便捷</a:t>
            </a:r>
          </a:p>
        </p:txBody>
      </p:sp>
    </p:spTree>
    <p:extLst>
      <p:ext uri="{BB962C8B-B14F-4D97-AF65-F5344CB8AC3E}">
        <p14:creationId xmlns:p14="http://schemas.microsoft.com/office/powerpoint/2010/main" val="175334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125" y="2263245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原汤化原食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ED64FDB-6781-4DE3-92D6-72307CEADB01}"/>
              </a:ext>
            </a:extLst>
          </p:cNvPr>
          <p:cNvSpPr txBox="1">
            <a:spLocks/>
          </p:cNvSpPr>
          <p:nvPr/>
        </p:nvSpPr>
        <p:spPr>
          <a:xfrm>
            <a:off x="1966124" y="3040020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核心效果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企业经营行为下的数据反馈</a:t>
            </a:r>
          </a:p>
        </p:txBody>
      </p:sp>
    </p:spTree>
    <p:extLst>
      <p:ext uri="{BB962C8B-B14F-4D97-AF65-F5344CB8AC3E}">
        <p14:creationId xmlns:p14="http://schemas.microsoft.com/office/powerpoint/2010/main" val="340145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4E471-2B44-4674-B512-283E0738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125" y="2494356"/>
            <a:ext cx="8179359" cy="776775"/>
          </a:xfrm>
        </p:spPr>
        <p:txBody>
          <a:bodyPr anchor="ctr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必要条件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ED64FDB-6781-4DE3-92D6-72307CEADB01}"/>
              </a:ext>
            </a:extLst>
          </p:cNvPr>
          <p:cNvSpPr txBox="1">
            <a:spLocks/>
          </p:cNvSpPr>
          <p:nvPr/>
        </p:nvSpPr>
        <p:spPr>
          <a:xfrm>
            <a:off x="1966124" y="3108980"/>
            <a:ext cx="8179359" cy="7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 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数据 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模式</a:t>
            </a:r>
          </a:p>
        </p:txBody>
      </p:sp>
    </p:spTree>
    <p:extLst>
      <p:ext uri="{BB962C8B-B14F-4D97-AF65-F5344CB8AC3E}">
        <p14:creationId xmlns:p14="http://schemas.microsoft.com/office/powerpoint/2010/main" val="254665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932</Words>
  <Application>Microsoft Office PowerPoint</Application>
  <PresentationFormat>宽屏</PresentationFormat>
  <Paragraphs>175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方正字迹－曾正国行楷简体</vt:lpstr>
      <vt:lpstr>Arial</vt:lpstr>
      <vt:lpstr>Calibri</vt:lpstr>
      <vt:lpstr>等线</vt:lpstr>
      <vt:lpstr>等线 Light</vt:lpstr>
      <vt:lpstr>Calibri Light</vt:lpstr>
      <vt:lpstr>微软雅黑</vt:lpstr>
      <vt:lpstr>Office 主题​​</vt:lpstr>
      <vt:lpstr>资源 . 数据 . 模式</vt:lpstr>
      <vt:lpstr>教育信息化的最佳时机</vt:lpstr>
      <vt:lpstr>《国家中长期教育改革和发展规划纲要(2010-2020年)》</vt:lpstr>
      <vt:lpstr>更多技术，更多可能</vt:lpstr>
      <vt:lpstr>互联网的发展，改变了知识获取的方式</vt:lpstr>
      <vt:lpstr>00后，移动互联网的原住民</vt:lpstr>
      <vt:lpstr>网络营销的信息化教学分析</vt:lpstr>
      <vt:lpstr>原汤化原食</vt:lpstr>
      <vt:lpstr>必要条件</vt:lpstr>
      <vt:lpstr>资源</vt:lpstr>
      <vt:lpstr>资源</vt:lpstr>
      <vt:lpstr>这些年，ibodao的探索</vt:lpstr>
      <vt:lpstr>这些年，ibodao的探索</vt:lpstr>
      <vt:lpstr>这些年，ibodao的探索</vt:lpstr>
      <vt:lpstr>这些年，ibodao的探索</vt:lpstr>
      <vt:lpstr>这些年，ibodao的探索</vt:lpstr>
      <vt:lpstr>这些年，ibodao的探索</vt:lpstr>
      <vt:lpstr>数据</vt:lpstr>
      <vt:lpstr>数据</vt:lpstr>
      <vt:lpstr>数据</vt:lpstr>
      <vt:lpstr>ibodao的探索</vt:lpstr>
      <vt:lpstr>模式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老师借助ibodao进行的探索 – 轻量翻转</vt:lpstr>
      <vt:lpstr>老师借助ibodao进行的探索 – 深度翻转</vt:lpstr>
      <vt:lpstr>老师借助ibodao进行的探索 – 深度翻转</vt:lpstr>
      <vt:lpstr>老师借助ibodao进行的探索 – 深度翻转</vt:lpstr>
      <vt:lpstr>PowerPoint 演示文稿</vt:lpstr>
      <vt:lpstr>PowerPoint 演示文稿</vt:lpstr>
      <vt:lpstr>网络营销信息化教学的未来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撒旦撒旦</dc:title>
  <dc:creator>张磊</dc:creator>
  <cp:lastModifiedBy>张磊</cp:lastModifiedBy>
  <cp:revision>45</cp:revision>
  <dcterms:created xsi:type="dcterms:W3CDTF">2017-09-19T01:54:58Z</dcterms:created>
  <dcterms:modified xsi:type="dcterms:W3CDTF">2017-09-27T08:58:35Z</dcterms:modified>
</cp:coreProperties>
</file>