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1310" r:id="rId3"/>
    <p:sldId id="1308" r:id="rId4"/>
    <p:sldId id="1309" r:id="rId5"/>
    <p:sldId id="1311" r:id="rId6"/>
    <p:sldId id="1312" r:id="rId7"/>
    <p:sldId id="636" r:id="rId8"/>
    <p:sldId id="637" r:id="rId9"/>
    <p:sldId id="639" r:id="rId10"/>
    <p:sldId id="640" r:id="rId11"/>
    <p:sldId id="647" r:id="rId12"/>
    <p:sldId id="642" r:id="rId13"/>
    <p:sldId id="641" r:id="rId14"/>
    <p:sldId id="644" r:id="rId15"/>
    <p:sldId id="645" r:id="rId16"/>
    <p:sldId id="646" r:id="rId17"/>
    <p:sldId id="1176" r:id="rId18"/>
    <p:sldId id="1251" r:id="rId19"/>
    <p:sldId id="1196" r:id="rId20"/>
    <p:sldId id="1252" r:id="rId21"/>
    <p:sldId id="1253" r:id="rId22"/>
    <p:sldId id="1254" r:id="rId23"/>
    <p:sldId id="1258" r:id="rId24"/>
    <p:sldId id="1256" r:id="rId25"/>
    <p:sldId id="1255" r:id="rId26"/>
    <p:sldId id="1259" r:id="rId27"/>
    <p:sldId id="1218" r:id="rId28"/>
    <p:sldId id="1260" r:id="rId29"/>
    <p:sldId id="1261" r:id="rId30"/>
    <p:sldId id="1263" r:id="rId31"/>
    <p:sldId id="1264" r:id="rId32"/>
    <p:sldId id="1265" r:id="rId33"/>
    <p:sldId id="1266" r:id="rId34"/>
    <p:sldId id="1267" r:id="rId35"/>
    <p:sldId id="1268" r:id="rId36"/>
    <p:sldId id="1269" r:id="rId37"/>
    <p:sldId id="1270" r:id="rId38"/>
    <p:sldId id="1299" r:id="rId39"/>
    <p:sldId id="1286" r:id="rId40"/>
    <p:sldId id="1306" r:id="rId41"/>
    <p:sldId id="1307" r:id="rId42"/>
    <p:sldId id="1287" r:id="rId43"/>
    <p:sldId id="1289" r:id="rId44"/>
    <p:sldId id="1291" r:id="rId45"/>
    <p:sldId id="1292" r:id="rId46"/>
    <p:sldId id="1294" r:id="rId47"/>
    <p:sldId id="1295" r:id="rId48"/>
    <p:sldId id="1276" r:id="rId49"/>
    <p:sldId id="1278" r:id="rId50"/>
    <p:sldId id="1271" r:id="rId51"/>
    <p:sldId id="1272" r:id="rId52"/>
    <p:sldId id="1273" r:id="rId53"/>
    <p:sldId id="1274" r:id="rId54"/>
    <p:sldId id="1275" r:id="rId55"/>
    <p:sldId id="1279" r:id="rId56"/>
    <p:sldId id="1313" r:id="rId57"/>
    <p:sldId id="1285" r:id="rId58"/>
    <p:sldId id="1282" r:id="rId59"/>
    <p:sldId id="1283" r:id="rId60"/>
    <p:sldId id="1300" r:id="rId61"/>
    <p:sldId id="1301" r:id="rId62"/>
    <p:sldId id="1302" r:id="rId63"/>
    <p:sldId id="1303" r:id="rId64"/>
    <p:sldId id="1284" r:id="rId65"/>
    <p:sldId id="690" r:id="rId66"/>
    <p:sldId id="1071" r:id="rId6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43748EE-89D2-4C6C-A3EF-F4AD395B916E}">
          <p14:sldIdLst>
            <p14:sldId id="256"/>
            <p14:sldId id="1310"/>
            <p14:sldId id="1308"/>
            <p14:sldId id="1309"/>
            <p14:sldId id="1311"/>
            <p14:sldId id="1312"/>
          </p14:sldIdLst>
        </p14:section>
        <p14:section name="康师傅老坛酸菜牛肉面：一碗面的功夫" id="{4555505F-7801-42C2-9A0B-90497604436A}">
          <p14:sldIdLst>
            <p14:sldId id="636"/>
            <p14:sldId id="637"/>
            <p14:sldId id="639"/>
            <p14:sldId id="640"/>
            <p14:sldId id="647"/>
            <p14:sldId id="642"/>
            <p14:sldId id="641"/>
            <p14:sldId id="644"/>
            <p14:sldId id="645"/>
            <p14:sldId id="646"/>
          </p14:sldIdLst>
        </p14:section>
        <p14:section name="麦当劳X网易二次元合作“艾木娘の不思议之旅”" id="{807CE8BF-E81C-854A-A114-42AC10C7BBD8}">
          <p14:sldIdLst>
            <p14:sldId id="1176"/>
            <p14:sldId id="1251"/>
            <p14:sldId id="1196"/>
            <p14:sldId id="1252"/>
            <p14:sldId id="1253"/>
            <p14:sldId id="1254"/>
            <p14:sldId id="1258"/>
            <p14:sldId id="1256"/>
            <p14:sldId id="1255"/>
            <p14:sldId id="1259"/>
            <p14:sldId id="1218"/>
          </p14:sldIdLst>
        </p14:section>
        <p14:section name="伊利Byebye君2017年品牌传播项目" id="{1BEFB47D-1C91-4545-877D-243242B730F2}">
          <p14:sldIdLst>
            <p14:sldId id="1260"/>
            <p14:sldId id="1261"/>
            <p14:sldId id="1263"/>
            <p14:sldId id="1264"/>
            <p14:sldId id="1265"/>
            <p14:sldId id="1266"/>
            <p14:sldId id="1267"/>
            <p14:sldId id="1268"/>
            <p14:sldId id="1269"/>
            <p14:sldId id="1270"/>
          </p14:sldIdLst>
        </p14:section>
        <p14:section name="黄逗菌—明星IP社会化传播与粉丝养成" id="{C10D137F-0851-4F55-BE54-5E152F78EF0A}">
          <p14:sldIdLst>
            <p14:sldId id="1299"/>
            <p14:sldId id="1286"/>
            <p14:sldId id="1306"/>
            <p14:sldId id="1307"/>
            <p14:sldId id="1287"/>
            <p14:sldId id="1289"/>
            <p14:sldId id="1291"/>
            <p14:sldId id="1292"/>
            <p14:sldId id="1294"/>
            <p14:sldId id="1295"/>
          </p14:sldIdLst>
        </p14:section>
        <p14:section name="熊出没5周年 x ZOO COFFEE 联名IP活动" id="{E41C368B-03FD-400B-A19A-74BAE9E72B8D}">
          <p14:sldIdLst>
            <p14:sldId id="1276"/>
            <p14:sldId id="1278"/>
            <p14:sldId id="1271"/>
            <p14:sldId id="1272"/>
            <p14:sldId id="1273"/>
            <p14:sldId id="1274"/>
            <p14:sldId id="1275"/>
            <p14:sldId id="1279"/>
            <p14:sldId id="1313"/>
          </p14:sldIdLst>
        </p14:section>
        <p14:section name="新生儿的啼哭声，是世上最美妙的新歌声" id="{8EB3CBD7-8E50-4736-8529-5D8C05E3278A}">
          <p14:sldIdLst>
            <p14:sldId id="1285"/>
            <p14:sldId id="1282"/>
            <p14:sldId id="1283"/>
            <p14:sldId id="1300"/>
            <p14:sldId id="1301"/>
            <p14:sldId id="1302"/>
            <p14:sldId id="1303"/>
            <p14:sldId id="1284"/>
          </p14:sldIdLst>
        </p14:section>
        <p14:section name="结尾" id="{50EA3667-02A7-4FE6-88BE-0C21732B715A}">
          <p14:sldIdLst>
            <p14:sldId id="690"/>
            <p14:sldId id="10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us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1"/>
    <a:srgbClr val="DFA900"/>
    <a:srgbClr val="FFFF99"/>
    <a:srgbClr val="D5A201"/>
    <a:srgbClr val="101010"/>
    <a:srgbClr val="2C2C2C"/>
    <a:srgbClr val="363636"/>
    <a:srgbClr val="2B2B2B"/>
    <a:srgbClr val="2582C6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1" autoAdjust="0"/>
    <p:restoredTop sz="85581" autoAdjust="0"/>
  </p:normalViewPr>
  <p:slideViewPr>
    <p:cSldViewPr snapToGrid="0">
      <p:cViewPr varScale="1">
        <p:scale>
          <a:sx n="58" d="100"/>
          <a:sy n="58" d="100"/>
        </p:scale>
        <p:origin x="9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95C7D8-FEFE-49AB-8829-814F7A703A8F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CN" altLang="en-US"/>
        </a:p>
      </dgm:t>
    </dgm:pt>
    <dgm:pt modelId="{34D14A1B-F33E-4260-AA54-B0AF738D0F95}">
      <dgm:prSet phldrT="[文本]" custT="1"/>
      <dgm:spPr/>
      <dgm:t>
        <a:bodyPr/>
        <a:lstStyle/>
        <a:p>
          <a:pPr algn="ctr"/>
          <a:r>
            <a: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到借视</a:t>
          </a:r>
        </a:p>
      </dgm:t>
    </dgm:pt>
    <dgm:pt modelId="{4C4BFA1A-8087-472A-B677-E2F6D6F2B7C3}" type="parTrans" cxnId="{EB75DD0D-26EE-40D2-99CC-9A7F275BD1EC}">
      <dgm:prSet/>
      <dgm:spPr/>
      <dgm:t>
        <a:bodyPr/>
        <a:lstStyle/>
        <a:p>
          <a:pPr algn="ctr"/>
          <a:endParaRPr lang="zh-CN" altLang="en-US" sz="1400"/>
        </a:p>
      </dgm:t>
    </dgm:pt>
    <dgm:pt modelId="{F1728432-923E-42F6-B0D0-26FCCE1516A4}" type="sibTrans" cxnId="{EB75DD0D-26EE-40D2-99CC-9A7F275BD1EC}">
      <dgm:prSet/>
      <dgm:spPr/>
      <dgm:t>
        <a:bodyPr/>
        <a:lstStyle/>
        <a:p>
          <a:pPr algn="ctr"/>
          <a:endParaRPr lang="zh-CN" altLang="en-US" sz="1400"/>
        </a:p>
      </dgm:t>
    </dgm:pt>
    <dgm:pt modelId="{A3EB392C-7981-41B5-81E8-D07F17098C7A}">
      <dgm:prSet phldrT="[文本]" custT="1"/>
      <dgm:spPr/>
      <dgm:t>
        <a:bodyPr/>
        <a:lstStyle/>
        <a:p>
          <a:pPr algn="ctr">
            <a:lnSpc>
              <a:spcPct val="100000"/>
            </a:lnSpc>
          </a:pPr>
          <a:r>
            <a: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从借势</a:t>
          </a:r>
        </a:p>
      </dgm:t>
    </dgm:pt>
    <dgm:pt modelId="{7217D716-C75A-4C36-9A8C-FC70DEACFCA8}" type="parTrans" cxnId="{95BFC04C-5920-4561-8BEC-A8F438E96DE1}">
      <dgm:prSet/>
      <dgm:spPr/>
      <dgm:t>
        <a:bodyPr/>
        <a:lstStyle/>
        <a:p>
          <a:pPr algn="ctr"/>
          <a:endParaRPr lang="zh-CN" altLang="en-US" sz="1400"/>
        </a:p>
      </dgm:t>
    </dgm:pt>
    <dgm:pt modelId="{87823F97-B5E2-45B3-9199-A1140FF87248}" type="sibTrans" cxnId="{95BFC04C-5920-4561-8BEC-A8F438E96DE1}">
      <dgm:prSet/>
      <dgm:spPr/>
      <dgm:t>
        <a:bodyPr/>
        <a:lstStyle/>
        <a:p>
          <a:pPr algn="ctr"/>
          <a:endParaRPr lang="zh-CN" altLang="en-US" sz="1400"/>
        </a:p>
      </dgm:t>
    </dgm:pt>
    <dgm:pt modelId="{2E7CA009-B1BF-4EB0-9425-7DAA0A369AD8}" type="pres">
      <dgm:prSet presAssocID="{8595C7D8-FEFE-49AB-8829-814F7A703A8F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5E11A81-478B-401F-9730-E9EDEC80E93C}" type="pres">
      <dgm:prSet presAssocID="{34D14A1B-F33E-4260-AA54-B0AF738D0F95}" presName="Accent1" presStyleCnt="0"/>
      <dgm:spPr/>
    </dgm:pt>
    <dgm:pt modelId="{26AEF684-D1B3-4B66-A655-3F06A2226D00}" type="pres">
      <dgm:prSet presAssocID="{34D14A1B-F33E-4260-AA54-B0AF738D0F95}" presName="Accent" presStyleLbl="node1" presStyleIdx="0" presStyleCnt="2" custLinFactNeighborX="47401" custLinFactNeighborY="54377"/>
      <dgm:spPr>
        <a:solidFill>
          <a:srgbClr val="7030A0"/>
        </a:solidFill>
        <a:ln>
          <a:noFill/>
        </a:ln>
      </dgm:spPr>
    </dgm:pt>
    <dgm:pt modelId="{E913E530-581B-4F7D-A14A-A8306A347C66}" type="pres">
      <dgm:prSet presAssocID="{34D14A1B-F33E-4260-AA54-B0AF738D0F95}" presName="Parent1" presStyleLbl="revTx" presStyleIdx="0" presStyleCnt="2" custLinFactY="100000" custLinFactNeighborX="85475" custLinFactNeighborY="102668">
        <dgm:presLayoutVars>
          <dgm:chMax val="1"/>
          <dgm:chPref val="1"/>
          <dgm:bulletEnabled val="1"/>
        </dgm:presLayoutVars>
      </dgm:prSet>
      <dgm:spPr/>
    </dgm:pt>
    <dgm:pt modelId="{37FB5593-4EDA-4457-8C8F-2B59128F62CF}" type="pres">
      <dgm:prSet presAssocID="{A3EB392C-7981-41B5-81E8-D07F17098C7A}" presName="Accent2" presStyleCnt="0"/>
      <dgm:spPr/>
    </dgm:pt>
    <dgm:pt modelId="{43DB189A-B282-4358-A53D-D4749D613461}" type="pres">
      <dgm:prSet presAssocID="{A3EB392C-7981-41B5-81E8-D07F17098C7A}" presName="Accent" presStyleLbl="node1" presStyleIdx="1" presStyleCnt="2"/>
      <dgm:spPr>
        <a:solidFill>
          <a:srgbClr val="FFC000"/>
        </a:solidFill>
        <a:ln>
          <a:noFill/>
        </a:ln>
      </dgm:spPr>
    </dgm:pt>
    <dgm:pt modelId="{F4ECA17F-E366-4FAF-94C3-D4B9D4763799}" type="pres">
      <dgm:prSet presAssocID="{A3EB392C-7981-41B5-81E8-D07F17098C7A}" presName="Parent2" presStyleLbl="revTx" presStyleIdx="1" presStyleCnt="2" custLinFactNeighborX="-1362" custLinFactNeighborY="-3734">
        <dgm:presLayoutVars>
          <dgm:chMax val="1"/>
          <dgm:chPref val="1"/>
          <dgm:bulletEnabled val="1"/>
        </dgm:presLayoutVars>
      </dgm:prSet>
      <dgm:spPr/>
    </dgm:pt>
  </dgm:ptLst>
  <dgm:cxnLst>
    <dgm:cxn modelId="{AA228408-2840-48AD-935D-BCCE1B1A3E35}" type="presOf" srcId="{34D14A1B-F33E-4260-AA54-B0AF738D0F95}" destId="{E913E530-581B-4F7D-A14A-A8306A347C66}" srcOrd="0" destOrd="0" presId="urn:microsoft.com/office/officeart/2009/layout/CircleArrowProcess"/>
    <dgm:cxn modelId="{EB75DD0D-26EE-40D2-99CC-9A7F275BD1EC}" srcId="{8595C7D8-FEFE-49AB-8829-814F7A703A8F}" destId="{34D14A1B-F33E-4260-AA54-B0AF738D0F95}" srcOrd="0" destOrd="0" parTransId="{4C4BFA1A-8087-472A-B677-E2F6D6F2B7C3}" sibTransId="{F1728432-923E-42F6-B0D0-26FCCE1516A4}"/>
    <dgm:cxn modelId="{1766456C-2FE3-4B45-8D63-D16926DE86F1}" type="presOf" srcId="{8595C7D8-FEFE-49AB-8829-814F7A703A8F}" destId="{2E7CA009-B1BF-4EB0-9425-7DAA0A369AD8}" srcOrd="0" destOrd="0" presId="urn:microsoft.com/office/officeart/2009/layout/CircleArrowProcess"/>
    <dgm:cxn modelId="{95BFC04C-5920-4561-8BEC-A8F438E96DE1}" srcId="{8595C7D8-FEFE-49AB-8829-814F7A703A8F}" destId="{A3EB392C-7981-41B5-81E8-D07F17098C7A}" srcOrd="1" destOrd="0" parTransId="{7217D716-C75A-4C36-9A8C-FC70DEACFCA8}" sibTransId="{87823F97-B5E2-45B3-9199-A1140FF87248}"/>
    <dgm:cxn modelId="{B0F36F81-1D01-4058-9F58-1CEA0E94B32D}" type="presOf" srcId="{A3EB392C-7981-41B5-81E8-D07F17098C7A}" destId="{F4ECA17F-E366-4FAF-94C3-D4B9D4763799}" srcOrd="0" destOrd="0" presId="urn:microsoft.com/office/officeart/2009/layout/CircleArrowProcess"/>
    <dgm:cxn modelId="{EF4A64F2-349F-4E93-B459-3BAECCF3D7C4}" type="presParOf" srcId="{2E7CA009-B1BF-4EB0-9425-7DAA0A369AD8}" destId="{95E11A81-478B-401F-9730-E9EDEC80E93C}" srcOrd="0" destOrd="0" presId="urn:microsoft.com/office/officeart/2009/layout/CircleArrowProcess"/>
    <dgm:cxn modelId="{1CC6C588-42B4-468F-908E-90D223FA4ED4}" type="presParOf" srcId="{95E11A81-478B-401F-9730-E9EDEC80E93C}" destId="{26AEF684-D1B3-4B66-A655-3F06A2226D00}" srcOrd="0" destOrd="0" presId="urn:microsoft.com/office/officeart/2009/layout/CircleArrowProcess"/>
    <dgm:cxn modelId="{A6449378-5C5C-433D-9665-59217E826C71}" type="presParOf" srcId="{2E7CA009-B1BF-4EB0-9425-7DAA0A369AD8}" destId="{E913E530-581B-4F7D-A14A-A8306A347C66}" srcOrd="1" destOrd="0" presId="urn:microsoft.com/office/officeart/2009/layout/CircleArrowProcess"/>
    <dgm:cxn modelId="{BECF57FD-178D-42A6-96B0-73F5B083F1B8}" type="presParOf" srcId="{2E7CA009-B1BF-4EB0-9425-7DAA0A369AD8}" destId="{37FB5593-4EDA-4457-8C8F-2B59128F62CF}" srcOrd="2" destOrd="0" presId="urn:microsoft.com/office/officeart/2009/layout/CircleArrowProcess"/>
    <dgm:cxn modelId="{5F8A55BA-22B6-42C4-9167-C756AFA85301}" type="presParOf" srcId="{37FB5593-4EDA-4457-8C8F-2B59128F62CF}" destId="{43DB189A-B282-4358-A53D-D4749D613461}" srcOrd="0" destOrd="0" presId="urn:microsoft.com/office/officeart/2009/layout/CircleArrowProcess"/>
    <dgm:cxn modelId="{F37E80E5-C1BF-4304-8C1A-1736ED7ACE06}" type="presParOf" srcId="{2E7CA009-B1BF-4EB0-9425-7DAA0A369AD8}" destId="{F4ECA17F-E366-4FAF-94C3-D4B9D4763799}" srcOrd="3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AEF684-D1B3-4B66-A655-3F06A2226D00}">
      <dsp:nvSpPr>
        <dsp:cNvPr id="0" name=""/>
        <dsp:cNvSpPr/>
      </dsp:nvSpPr>
      <dsp:spPr>
        <a:xfrm>
          <a:off x="4773276" y="1791114"/>
          <a:ext cx="3293787" cy="329388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13E530-581B-4F7D-A14A-A8306A347C66}">
      <dsp:nvSpPr>
        <dsp:cNvPr id="0" name=""/>
        <dsp:cNvSpPr/>
      </dsp:nvSpPr>
      <dsp:spPr>
        <a:xfrm>
          <a:off x="5510202" y="3054487"/>
          <a:ext cx="1837674" cy="91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到借视</a:t>
          </a:r>
        </a:p>
      </dsp:txBody>
      <dsp:txXfrm>
        <a:off x="5510202" y="3054487"/>
        <a:ext cx="1837674" cy="918728"/>
      </dsp:txXfrm>
    </dsp:sp>
    <dsp:sp modelId="{43DB189A-B282-4358-A53D-D4749D613461}">
      <dsp:nvSpPr>
        <dsp:cNvPr id="0" name=""/>
        <dsp:cNvSpPr/>
      </dsp:nvSpPr>
      <dsp:spPr>
        <a:xfrm>
          <a:off x="2532072" y="2111247"/>
          <a:ext cx="2829614" cy="283081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CA17F-E366-4FAF-94C3-D4B9D4763799}">
      <dsp:nvSpPr>
        <dsp:cNvPr id="0" name=""/>
        <dsp:cNvSpPr/>
      </dsp:nvSpPr>
      <dsp:spPr>
        <a:xfrm>
          <a:off x="2995584" y="3054480"/>
          <a:ext cx="1837674" cy="9187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b="1" kern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从借势</a:t>
          </a:r>
        </a:p>
      </dsp:txBody>
      <dsp:txXfrm>
        <a:off x="2995584" y="3054480"/>
        <a:ext cx="1837674" cy="9187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7882F-08D8-440D-B220-27F9296404B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1EE59C-3B2D-4513-AC46-7C0CA58BB25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017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277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50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539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318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338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57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668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用户角度来看，看（影视，文学，动漫，资讯）、听（音乐）、玩（游戏电竞）、动（体育）四个方面为用户提供了丰富的在线内容。用户不仅能从中获取资讯，享受娱乐，更进一步改变了用户线上线下的娱乐生活方式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9358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467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康师傅老坛酸菜作为后来者，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2009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年问世以来，</a:t>
            </a:r>
            <a:r>
              <a:rPr lang="zh-CN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无论是加大媒体投资、更换传播语言，还是雇佣新的代言人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，始终</a:t>
            </a:r>
            <a:r>
              <a:rPr lang="zh-CN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在知名度、品牌形象及销量上落后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于</a:t>
            </a:r>
            <a:r>
              <a:rPr lang="zh-CN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竞争对手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200" kern="1200" dirty="0">
              <a:solidFill>
                <a:schemeClr val="tx1"/>
              </a:solidFill>
              <a:effectLst/>
              <a:latin typeface="Geometr415 Lt BT Lite" panose="020B05020202040203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Geometr415 Lt BT Lite" panose="020B0502020204020303" pitchFamily="34" charset="0"/>
                <a:ea typeface="+mn-ea"/>
                <a:cs typeface="+mn-cs"/>
              </a:rPr>
              <a:t>当你的竞争对手已经是一个非常成熟的品牌并且受万千爱戴，而你的消费者对广告缺乏关注，我们要如何抓住他们的注意力，帮助品牌的业务提升？这是一个反客为主的故事，是关于一个处于竞争弱势的品牌如何通过一个娱乐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Geometr415 Lt BT Lite" panose="020B0502020204020303" pitchFamily="34" charset="0"/>
                <a:ea typeface="+mn-ea"/>
                <a:cs typeface="+mn-cs"/>
              </a:rPr>
              <a:t>campaign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Geometr415 Lt BT Lite" panose="020B0502020204020303" pitchFamily="34" charset="0"/>
                <a:ea typeface="+mn-ea"/>
                <a:cs typeface="+mn-cs"/>
              </a:rPr>
              <a:t>成功</a:t>
            </a:r>
            <a:r>
              <a:rPr lang="zh-CN" altLang="en-US" sz="1200" kern="1200" baseline="0" dirty="0">
                <a:solidFill>
                  <a:schemeClr val="tx1"/>
                </a:solidFill>
                <a:effectLst/>
                <a:latin typeface="Geometr415 Lt BT Lite" panose="020B0502020204020303" pitchFamily="34" charset="0"/>
                <a:ea typeface="+mn-ea"/>
                <a:cs typeface="+mn-cs"/>
              </a:rPr>
              <a:t>逆袭的故事。</a:t>
            </a:r>
            <a:endParaRPr lang="en-US" altLang="zh-CN" sz="1200" kern="1200" baseline="0" dirty="0">
              <a:solidFill>
                <a:schemeClr val="tx1"/>
              </a:solidFill>
              <a:effectLst/>
              <a:latin typeface="Geometr415 Lt BT Lite" panose="020B0502020204020303" pitchFamily="34" charset="0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434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Geometr415 Lt BT Lite" panose="020B0502020204020303" pitchFamily="34" charset="0"/>
                <a:ea typeface="+mn-ea"/>
                <a:cs typeface="+mn-cs"/>
              </a:rPr>
              <a:t>借两者的共性，将品牌要沟通的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Geometr415 Lt BT Lite" panose="020B0502020204020303" pitchFamily="34" charset="0"/>
                <a:ea typeface="+mn-ea"/>
                <a:cs typeface="+mn-cs"/>
              </a:rPr>
              <a:t>32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Geometr415 Lt BT Lite" panose="020B0502020204020303" pitchFamily="34" charset="0"/>
                <a:ea typeface="+mn-ea"/>
                <a:cs typeface="+mn-cs"/>
              </a:rPr>
              <a:t>道工艺用浑然天成的原创内容来演绎给受众。而我们的媒体策略是希望借势消费者对电影的关注，带动他们对品牌内容的关注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zh-CN" altLang="zh-CN" sz="1200" kern="1200" dirty="0">
              <a:solidFill>
                <a:schemeClr val="tx1"/>
              </a:solidFill>
              <a:effectLst/>
              <a:latin typeface="Geometr415 Lt BT Lite" panose="020B0502020204020303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310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以品牌定制化视频开始借势。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6208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>
                <a:latin typeface="Calibri" charset="0"/>
                <a:ea typeface="宋体" charset="0"/>
              </a:rPr>
              <a:t>功夫夺宝令紧随其后，激发消费者参与</a:t>
            </a:r>
            <a:r>
              <a:rPr lang="en-US" altLang="zh-CN" dirty="0">
                <a:latin typeface="Calibri" charset="0"/>
                <a:ea typeface="宋体" charset="0"/>
              </a:rPr>
              <a:t>H5</a:t>
            </a:r>
            <a:r>
              <a:rPr lang="zh-CN" altLang="en-US" dirty="0">
                <a:latin typeface="Calibri" charset="0"/>
                <a:ea typeface="宋体" charset="0"/>
              </a:rPr>
              <a:t>互动或购买产品来赢取奖品。康师傅和功夫熊猫定制的压面神器，风靡一时。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99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i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549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1EE59C-3B2D-4513-AC46-7C0CA58BB25C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192599" y="129757"/>
            <a:ext cx="11833148" cy="6617410"/>
            <a:chOff x="192599" y="129757"/>
            <a:chExt cx="11833148" cy="661741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4669221" y="-4346865"/>
              <a:ext cx="2879902" cy="1183314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5400000">
              <a:off x="4615226" y="-663353"/>
              <a:ext cx="2987893" cy="1183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455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57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092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>
          <a:xfrm>
            <a:off x="192599" y="129757"/>
            <a:ext cx="11833148" cy="6617410"/>
            <a:chOff x="192599" y="129757"/>
            <a:chExt cx="11833148" cy="661741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16200000">
              <a:off x="4669221" y="-4346865"/>
              <a:ext cx="2879902" cy="1183314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rot="5400000">
              <a:off x="4615226" y="-663353"/>
              <a:ext cx="2987893" cy="11833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498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84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119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868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09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104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411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34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63636"/>
            </a:gs>
            <a:gs pos="37000">
              <a:srgbClr val="2B2B2B"/>
            </a:gs>
            <a:gs pos="86000">
              <a:srgbClr val="101010"/>
            </a:gs>
            <a:gs pos="100000">
              <a:srgbClr val="02000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B0B2-25C2-465E-A81B-CA14DF5CFA1A}" type="datetimeFigureOut">
              <a:rPr lang="zh-CN" altLang="en-US" smtClean="0"/>
              <a:pPr/>
              <a:t>2017/9/27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94516-FBE1-40B2-A8ED-8D98997B7A5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28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24247;&#24072;&#20613;&#32769;&#22363;&#37240;&#33756;&#29275;&#32905;&#38754;&#65306;&#19968;&#30871;&#38754;&#30340;&#21151;&#22827;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tiff"/><Relationship Id="rId5" Type="http://schemas.openxmlformats.org/officeDocument/2006/relationships/image" Target="../media/image27.tiff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11" Type="http://schemas.openxmlformats.org/officeDocument/2006/relationships/image" Target="../media/image84.png"/><Relationship Id="rId5" Type="http://schemas.openxmlformats.org/officeDocument/2006/relationships/image" Target="../media/image78.jpe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hyperlink" Target="&#40614;&#24403;&#21171;&#215;&#32593;&#26131;&#28459;&#30011;-&#8220;&#33406;&#26408;&#23064;&#12398;&#19981;&#24605;&#35758;&#20043;&#26053;&#8221;&#33829;&#38144;&#25972;&#21512;&#25512;&#24191;.mp4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hyperlink" Target="&#20234;&#21033;Byebye&#21531;2017&#24180;&#21697;&#29260;&#20256;&#25773;&#39033;&#30446;.mp4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hyperlink" Target="&#40644;&#36887;&#33740;&#8212;&#26126;&#26143;IP&#31038;&#20250;&#21270;&#20256;&#25773;&#19982;&#31881;&#19997;&#20859;&#25104;&#12298;&#29609;&#28216;&#25103;&#36824;&#26159;&#38506;&#22899;&#26379;&#21451;&#12299;.mp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hyperlink" Target="&#40644;&#36887;&#33740;&#8212;&#26126;&#26143;IP&#31038;&#20250;&#21270;&#20256;&#25773;&#19982;&#31881;&#19997;&#20859;&#25104;&#12298;&#27927;&#19981;&#27927;&#22836;&#12299;.mp4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hyperlink" Target="&#29066;&#20986;&#27809;%20&#215;%20zoo%20coffee%20&#20116;&#21608;&#24180;&#29983;&#26085;&#36276;.mp4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jpeg"/><Relationship Id="rId4" Type="http://schemas.openxmlformats.org/officeDocument/2006/relationships/image" Target="../media/image17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hyperlink" Target="&#26032;&#29983;&#20799;&#30340;&#21884;&#21741;&#22768;&#65292;&#26159;&#19990;&#19978;&#26368;&#32654;&#22937;&#30340;&#26032;&#27468;&#22768;.mp4" TargetMode="Externa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175083" y="129256"/>
            <a:ext cx="11835212" cy="6570381"/>
            <a:chOff x="175083" y="129256"/>
            <a:chExt cx="11835212" cy="65703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6200000">
              <a:off x="4652486" y="-4348147"/>
              <a:ext cx="2880404" cy="11835209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4652487" y="-658171"/>
              <a:ext cx="2880404" cy="11835212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5883" y="724728"/>
            <a:ext cx="1462500" cy="10912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878765" y="724728"/>
            <a:ext cx="1462500" cy="109125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440601">
            <a:off x="5125082" y="1075430"/>
            <a:ext cx="1163423" cy="91187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70175" y="4517728"/>
            <a:ext cx="1361250" cy="131625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768637" y="2712283"/>
            <a:ext cx="8654727" cy="7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solidFill>
                  <a:srgbClr val="FFC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IP</a:t>
            </a:r>
            <a:r>
              <a:rPr lang="zh-CN" altLang="en-US" sz="4000" b="1" dirty="0">
                <a:solidFill>
                  <a:srgbClr val="FFC0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时代的商业运营新姿势</a:t>
            </a:r>
            <a:endParaRPr lang="zh-CN" altLang="en-US" sz="5400" b="1" dirty="0">
              <a:solidFill>
                <a:srgbClr val="FFC0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4134466" y="4595154"/>
            <a:ext cx="3923069" cy="1330139"/>
            <a:chOff x="4256677" y="4659322"/>
            <a:chExt cx="3923069" cy="133013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56677" y="4659322"/>
              <a:ext cx="3923069" cy="1330139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5366076" y="4798683"/>
              <a:ext cx="1635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2017.9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042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1546890" y="1211172"/>
            <a:ext cx="9098221" cy="4435656"/>
            <a:chOff x="1541924" y="768463"/>
            <a:chExt cx="9098221" cy="4435656"/>
          </a:xfrm>
        </p:grpSpPr>
        <p:sp>
          <p:nvSpPr>
            <p:cNvPr id="2" name="文本框 1"/>
            <p:cNvSpPr txBox="1"/>
            <p:nvPr/>
          </p:nvSpPr>
          <p:spPr>
            <a:xfrm>
              <a:off x="2002274" y="2262912"/>
              <a:ext cx="81775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3600" b="1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rPr>
                <a:t>同源“四川”、同属“功夫”</a:t>
              </a:r>
            </a:p>
          </p:txBody>
        </p:sp>
        <p:grpSp>
          <p:nvGrpSpPr>
            <p:cNvPr id="7" name="组 6"/>
            <p:cNvGrpSpPr/>
            <p:nvPr/>
          </p:nvGrpSpPr>
          <p:grpSpPr>
            <a:xfrm>
              <a:off x="1541924" y="3192068"/>
              <a:ext cx="9098221" cy="2012051"/>
              <a:chOff x="1541924" y="3124833"/>
              <a:chExt cx="9098221" cy="2012051"/>
            </a:xfrm>
          </p:grpSpPr>
          <p:sp>
            <p:nvSpPr>
              <p:cNvPr id="3" name="矩形 2"/>
              <p:cNvSpPr/>
              <p:nvPr/>
            </p:nvSpPr>
            <p:spPr>
              <a:xfrm>
                <a:off x="1541924" y="3124833"/>
                <a:ext cx="9098221" cy="2012051"/>
              </a:xfrm>
              <a:prstGeom prst="rect">
                <a:avLst/>
              </a:prstGeom>
            </p:spPr>
            <p:txBody>
              <a:bodyPr wrap="square" lIns="163795" tIns="81896" rIns="163795" bIns="81896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zh-CN" altLang="en-US" sz="2800" b="1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阿宝</a:t>
                </a:r>
                <a:endParaRPr lang="en-US" altLang="zh-CN" sz="28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功夫熊猫男主角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个性：吃货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故乡：四川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养父：平先生，家里开面店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" name="矩形 1"/>
              <p:cNvSpPr/>
              <p:nvPr/>
            </p:nvSpPr>
            <p:spPr>
              <a:xfrm>
                <a:off x="3883368" y="3124833"/>
                <a:ext cx="6380262" cy="2012051"/>
              </a:xfrm>
              <a:prstGeom prst="rect">
                <a:avLst/>
              </a:prstGeom>
            </p:spPr>
            <p:txBody>
              <a:bodyPr wrap="square" lIns="163795" tIns="81896" rIns="163795" bIns="81896">
                <a:spAutoFit/>
              </a:bodyPr>
              <a:lstStyle/>
              <a:p>
                <a:pPr algn="r">
                  <a:lnSpc>
                    <a:spcPct val="120000"/>
                  </a:lnSpc>
                </a:pPr>
                <a:r>
                  <a:rPr lang="zh-CN" altLang="en-US" sz="2800" b="1" dirty="0">
                    <a:solidFill>
                      <a:srgbClr val="FFC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老坛酸菜系列</a:t>
                </a:r>
                <a:endParaRPr lang="en-US" altLang="zh-CN" sz="28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独门3</a:t>
                </a:r>
                <a:r>
                  <a:rPr lang="en-US" altLang="zh-CN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道秘制工艺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个性：不止酸爽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故乡：四川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r">
                  <a:lnSpc>
                    <a:spcPct val="120000"/>
                  </a:lnSpc>
                </a:pPr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老爸：康师傅</a:t>
                </a:r>
                <a:endPara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5337015" y="3414829"/>
                <a:ext cx="1349144" cy="1432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8706" dirty="0">
                    <a:solidFill>
                      <a:schemeClr val="bg1"/>
                    </a:solidFill>
                  </a:rPr>
                  <a:t>X</a:t>
                </a:r>
              </a:p>
            </p:txBody>
          </p:sp>
        </p:grpSp>
        <p:pic>
          <p:nvPicPr>
            <p:cNvPr id="6" name="Picture 5" descr="一碗面的功夫－bk.png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294" y="768463"/>
              <a:ext cx="3175480" cy="1307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2662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7543" y="685800"/>
            <a:ext cx="955691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072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1782117" y="1115683"/>
            <a:ext cx="8627766" cy="4626634"/>
            <a:chOff x="1555908" y="1004005"/>
            <a:chExt cx="8627766" cy="4626634"/>
          </a:xfrm>
        </p:grpSpPr>
        <p:sp>
          <p:nvSpPr>
            <p:cNvPr id="2" name="Title 4"/>
            <p:cNvSpPr txBox="1">
              <a:spLocks/>
            </p:cNvSpPr>
            <p:nvPr/>
          </p:nvSpPr>
          <p:spPr>
            <a:xfrm>
              <a:off x="2053367" y="1004005"/>
              <a:ext cx="7632848" cy="632294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j-lt"/>
                  <a:ea typeface="+mj-ea"/>
                  <a:cs typeface="Trebuchet MS" panose="020B0603020202020204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zh-CN" altLang="en-US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番外篇 </a:t>
              </a: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一碗面的功夫</a:t>
              </a: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r>
                <a:rPr lang="zh-CN" altLang="en-US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品牌专属内容</a:t>
              </a:r>
              <a:endParaRPr 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 13"/>
            <p:cNvGrpSpPr/>
            <p:nvPr/>
          </p:nvGrpSpPr>
          <p:grpSpPr>
            <a:xfrm>
              <a:off x="1555908" y="1982132"/>
              <a:ext cx="8627766" cy="3648507"/>
              <a:chOff x="1555908" y="1982132"/>
              <a:chExt cx="8627766" cy="3648507"/>
            </a:xfrm>
          </p:grpSpPr>
          <p:sp>
            <p:nvSpPr>
              <p:cNvPr id="3" name="Slide Number Placeholder 1"/>
              <p:cNvSpPr txBox="1">
                <a:spLocks/>
              </p:cNvSpPr>
              <p:nvPr/>
            </p:nvSpPr>
            <p:spPr>
              <a:xfrm>
                <a:off x="1555908" y="5508651"/>
                <a:ext cx="317027" cy="121988"/>
              </a:xfrm>
              <a:prstGeom prst="rect">
                <a:avLst/>
              </a:prstGeom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</p:txBody>
          </p:sp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792581" y="2346698"/>
                <a:ext cx="2739489" cy="1387619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618383" y="2343620"/>
                <a:ext cx="2739489" cy="1387619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4183" y="2335793"/>
                <a:ext cx="2735181" cy="1387619"/>
              </a:xfrm>
              <a:prstGeom prst="rect">
                <a:avLst/>
              </a:prstGeom>
            </p:spPr>
          </p:pic>
          <p:sp>
            <p:nvSpPr>
              <p:cNvPr id="7" name="矩形 6"/>
              <p:cNvSpPr/>
              <p:nvPr/>
            </p:nvSpPr>
            <p:spPr>
              <a:xfrm>
                <a:off x="1792581" y="1989687"/>
                <a:ext cx="2739489" cy="3539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93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15</a:t>
                </a:r>
                <a:r>
                  <a:rPr lang="en-US" altLang="zh-CN" sz="1693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s </a:t>
                </a:r>
                <a:r>
                  <a:rPr lang="zh-CN" altLang="en-US" sz="1693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抢先剧透版</a:t>
                </a:r>
                <a:endParaRPr lang="en-US" altLang="zh-CN" sz="1693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4618383" y="1982132"/>
                <a:ext cx="2739489" cy="3539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93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25s </a:t>
                </a:r>
                <a:r>
                  <a:rPr lang="zh-CN" altLang="en-US" sz="1693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四字箴言版</a:t>
                </a:r>
                <a:endParaRPr lang="en-US" altLang="zh-CN" sz="1693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7444185" y="1989687"/>
                <a:ext cx="2739489" cy="3539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93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30s </a:t>
                </a:r>
                <a:r>
                  <a:rPr lang="zh-CN" altLang="en-US" sz="1693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英雄登场版</a:t>
                </a:r>
                <a:endParaRPr lang="en-US" altLang="zh-CN" sz="1693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</a:endParaRPr>
              </a:p>
            </p:txBody>
          </p:sp>
          <p:pic>
            <p:nvPicPr>
              <p:cNvPr id="10" name="图片 6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792581" y="4025159"/>
                <a:ext cx="2739488" cy="1536078"/>
              </a:xfrm>
              <a:prstGeom prst="rect">
                <a:avLst/>
              </a:prstGeom>
            </p:spPr>
          </p:pic>
          <p:pic>
            <p:nvPicPr>
              <p:cNvPr id="11" name="图片 11"/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49247" y="4069517"/>
                <a:ext cx="2711059" cy="1516152"/>
              </a:xfrm>
              <a:prstGeom prst="rect">
                <a:avLst/>
              </a:prstGeom>
            </p:spPr>
          </p:pic>
          <p:pic>
            <p:nvPicPr>
              <p:cNvPr id="12" name="图片 12"/>
              <p:cNvPicPr/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77483" y="4077072"/>
                <a:ext cx="2706191" cy="1519212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13" name="矩形 12"/>
              <p:cNvSpPr/>
              <p:nvPr/>
            </p:nvSpPr>
            <p:spPr>
              <a:xfrm>
                <a:off x="1792581" y="3725987"/>
                <a:ext cx="8391093" cy="35108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93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3min </a:t>
                </a:r>
                <a:r>
                  <a:rPr lang="zh-CN" altLang="en-US" sz="1612" dirty="0">
                    <a:solidFill>
                      <a:schemeClr val="bg1"/>
                    </a:solidFill>
                    <a:latin typeface="Impact" panose="020B0806030902050204" pitchFamily="34" charset="0"/>
                    <a:ea typeface="Microsoft YaHei" panose="020B0503020204020204" pitchFamily="34" charset="-122"/>
                  </a:rPr>
                  <a:t>正片</a:t>
                </a:r>
                <a:endParaRPr lang="en-US" altLang="zh-CN" sz="1693" dirty="0">
                  <a:solidFill>
                    <a:schemeClr val="bg1"/>
                  </a:solidFill>
                  <a:latin typeface="Impact" panose="020B0806030902050204" pitchFamily="34" charset="0"/>
                  <a:ea typeface="Microsoft YaHei" panose="020B0503020204020204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545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 14"/>
          <p:cNvGrpSpPr/>
          <p:nvPr/>
        </p:nvGrpSpPr>
        <p:grpSpPr>
          <a:xfrm>
            <a:off x="484955" y="1212093"/>
            <a:ext cx="11222091" cy="4433814"/>
            <a:chOff x="484955" y="1173102"/>
            <a:chExt cx="11222091" cy="4433814"/>
          </a:xfrm>
        </p:grpSpPr>
        <p:sp>
          <p:nvSpPr>
            <p:cNvPr id="2" name="Title 4"/>
            <p:cNvSpPr txBox="1">
              <a:spLocks/>
            </p:cNvSpPr>
            <p:nvPr/>
          </p:nvSpPr>
          <p:spPr>
            <a:xfrm>
              <a:off x="2279576" y="1173102"/>
              <a:ext cx="7632848" cy="632294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j-lt"/>
                  <a:ea typeface="+mj-ea"/>
                  <a:cs typeface="Trebuchet MS" panose="020B0603020202020204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zh-CN" altLang="en-US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利用</a:t>
              </a: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#</a:t>
              </a:r>
              <a:r>
                <a:rPr lang="zh-CN" altLang="en-US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双宝约战</a:t>
              </a: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#</a:t>
              </a:r>
              <a:r>
                <a:rPr lang="zh-CN" altLang="en-US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微博传播</a:t>
              </a: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《</a:t>
              </a:r>
              <a:r>
                <a:rPr lang="zh-CN" altLang="en-US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一碗面的功夫</a:t>
              </a:r>
              <a:r>
                <a:rPr lang="en-US" altLang="zh-CN" sz="28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》</a:t>
              </a:r>
              <a:endParaRPr lang="en-US" sz="2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 13"/>
            <p:cNvGrpSpPr/>
            <p:nvPr/>
          </p:nvGrpSpPr>
          <p:grpSpPr>
            <a:xfrm>
              <a:off x="484955" y="3133664"/>
              <a:ext cx="11222091" cy="2473252"/>
              <a:chOff x="569061" y="3786398"/>
              <a:chExt cx="11222091" cy="2473252"/>
            </a:xfrm>
            <a:effectLst>
              <a:reflection blurRad="6350" stA="50000" endA="300" endPos="55000" dist="25400" dir="5400000" sy="-100000" algn="bl" rotWithShape="0"/>
            </a:effectLst>
          </p:grpSpPr>
          <p:grpSp>
            <p:nvGrpSpPr>
              <p:cNvPr id="3" name="组合 2"/>
              <p:cNvGrpSpPr/>
              <p:nvPr/>
            </p:nvGrpSpPr>
            <p:grpSpPr>
              <a:xfrm>
                <a:off x="569061" y="3789658"/>
                <a:ext cx="3774340" cy="2469992"/>
                <a:chOff x="120824" y="1556792"/>
                <a:chExt cx="3813513" cy="2495628"/>
              </a:xfrm>
            </p:grpSpPr>
            <p:pic>
              <p:nvPicPr>
                <p:cNvPr id="4" name="图片 9"/>
                <p:cNvPicPr>
                  <a:picLocks noChangeAspect="1"/>
                </p:cNvPicPr>
                <p:nvPr/>
              </p:nvPicPr>
              <p:blipFill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824" y="1556792"/>
                  <a:ext cx="1871720" cy="2495628"/>
                </a:xfrm>
                <a:prstGeom prst="rect">
                  <a:avLst/>
                </a:prstGeom>
              </p:spPr>
            </p:pic>
            <p:pic>
              <p:nvPicPr>
                <p:cNvPr id="5" name="图片 10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62617" y="1556792"/>
                  <a:ext cx="1871720" cy="2495628"/>
                </a:xfrm>
                <a:prstGeom prst="rect">
                  <a:avLst/>
                </a:prstGeom>
              </p:spPr>
            </p:pic>
          </p:grpSp>
          <p:grpSp>
            <p:nvGrpSpPr>
              <p:cNvPr id="6" name="组合 5"/>
              <p:cNvGrpSpPr/>
              <p:nvPr/>
            </p:nvGrpSpPr>
            <p:grpSpPr>
              <a:xfrm>
                <a:off x="4412755" y="3786398"/>
                <a:ext cx="4476067" cy="2473252"/>
                <a:chOff x="4317896" y="1605036"/>
                <a:chExt cx="4476067" cy="2473252"/>
              </a:xfrm>
            </p:grpSpPr>
            <p:pic>
              <p:nvPicPr>
                <p:cNvPr id="7" name="Picture 9"/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17896" y="1608296"/>
                  <a:ext cx="1852181" cy="2465084"/>
                </a:xfrm>
                <a:prstGeom prst="rect">
                  <a:avLst/>
                </a:prstGeom>
              </p:spPr>
            </p:pic>
            <p:pic>
              <p:nvPicPr>
                <p:cNvPr id="8" name="Picture 11"/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239431" y="1605036"/>
                  <a:ext cx="2554532" cy="2473252"/>
                </a:xfrm>
                <a:prstGeom prst="rect">
                  <a:avLst/>
                </a:prstGeom>
              </p:spPr>
            </p:pic>
          </p:grpSp>
          <p:grpSp>
            <p:nvGrpSpPr>
              <p:cNvPr id="9" name="组合 8"/>
              <p:cNvGrpSpPr/>
              <p:nvPr/>
            </p:nvGrpSpPr>
            <p:grpSpPr>
              <a:xfrm>
                <a:off x="8960339" y="3786398"/>
                <a:ext cx="2830813" cy="2468344"/>
                <a:chOff x="143048" y="4233180"/>
                <a:chExt cx="2787556" cy="2430626"/>
              </a:xfrm>
            </p:grpSpPr>
            <p:pic>
              <p:nvPicPr>
                <p:cNvPr id="10" name="Picture 15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2115" y="4235507"/>
                  <a:ext cx="1358489" cy="2428299"/>
                </a:xfrm>
                <a:prstGeom prst="rect">
                  <a:avLst/>
                </a:prstGeom>
              </p:spPr>
            </p:pic>
            <p:pic>
              <p:nvPicPr>
                <p:cNvPr id="11" name="Picture 14"/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3048" y="4233180"/>
                  <a:ext cx="1359791" cy="2430626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矩形 22"/>
            <p:cNvSpPr/>
            <p:nvPr/>
          </p:nvSpPr>
          <p:spPr>
            <a:xfrm>
              <a:off x="1035650" y="1832715"/>
              <a:ext cx="10120701" cy="1007525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曝光量 </a:t>
              </a:r>
              <a:r>
                <a:rPr lang="en-US" altLang="zh-CN" sz="3600" b="1" dirty="0">
                  <a:solidFill>
                    <a:srgbClr val="FFC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4.06</a:t>
              </a:r>
              <a:r>
                <a:rPr lang="zh-CN" altLang="en-US" sz="2000" b="1" dirty="0">
                  <a:solidFill>
                    <a:srgbClr val="FFC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r>
                <a:rPr lang="en-US" altLang="zh-CN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视频播放数 </a:t>
              </a:r>
              <a:r>
                <a:rPr lang="en-US" altLang="zh-CN" sz="3600" b="1" dirty="0">
                  <a:solidFill>
                    <a:srgbClr val="FFC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3,534,207</a:t>
              </a:r>
              <a:r>
                <a:rPr lang="zh-CN" altLang="en-US" sz="2000" b="1" dirty="0">
                  <a:solidFill>
                    <a:srgbClr val="FFC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次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；</a:t>
              </a:r>
              <a:r>
                <a:rPr lang="en-US" altLang="zh-CN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互动量</a:t>
              </a:r>
              <a:r>
                <a:rPr lang="en-US" altLang="zh-CN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: </a:t>
              </a:r>
              <a:r>
                <a:rPr lang="en-US" altLang="zh-CN" sz="3600" b="1" dirty="0">
                  <a:solidFill>
                    <a:srgbClr val="FFC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252</a:t>
              </a:r>
              <a:r>
                <a:rPr lang="zh-CN" altLang="en-US" sz="2000" b="1" dirty="0">
                  <a:solidFill>
                    <a:srgbClr val="FFC00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endParaRPr lang="en-US" altLang="zh-CN" sz="2000" b="1" dirty="0">
                <a:solidFill>
                  <a:srgbClr val="FFC00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1635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 12"/>
          <p:cNvGrpSpPr/>
          <p:nvPr/>
        </p:nvGrpSpPr>
        <p:grpSpPr>
          <a:xfrm>
            <a:off x="1195554" y="759219"/>
            <a:ext cx="9800893" cy="5339563"/>
            <a:chOff x="1309539" y="1021069"/>
            <a:chExt cx="9800893" cy="5339563"/>
          </a:xfrm>
        </p:grpSpPr>
        <p:grpSp>
          <p:nvGrpSpPr>
            <p:cNvPr id="12" name="组 11"/>
            <p:cNvGrpSpPr/>
            <p:nvPr/>
          </p:nvGrpSpPr>
          <p:grpSpPr>
            <a:xfrm>
              <a:off x="1309539" y="1021069"/>
              <a:ext cx="2221602" cy="5319919"/>
              <a:chOff x="1309539" y="1021069"/>
              <a:chExt cx="2221602" cy="5319919"/>
            </a:xfrm>
          </p:grpSpPr>
          <p:pic>
            <p:nvPicPr>
              <p:cNvPr id="3" name="图片 2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9539" y="1021069"/>
                <a:ext cx="2221602" cy="2992938"/>
              </a:xfrm>
              <a:prstGeom prst="rect">
                <a:avLst/>
              </a:prstGeom>
            </p:spPr>
          </p:pic>
          <p:pic>
            <p:nvPicPr>
              <p:cNvPr id="4" name="图片 17"/>
              <p:cNvPicPr/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9539" y="5301123"/>
                <a:ext cx="2221602" cy="1039865"/>
              </a:xfrm>
              <a:prstGeom prst="roundRect">
                <a:avLst>
                  <a:gd name="adj" fmla="val 0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5" name="图片 18"/>
              <p:cNvPicPr/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9539" y="4087465"/>
                <a:ext cx="2221602" cy="1140201"/>
              </a:xfrm>
              <a:prstGeom prst="roundRect">
                <a:avLst>
                  <a:gd name="adj" fmla="val 0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</p:grpSp>
        <p:grpSp>
          <p:nvGrpSpPr>
            <p:cNvPr id="6" name="Group 14"/>
            <p:cNvGrpSpPr/>
            <p:nvPr/>
          </p:nvGrpSpPr>
          <p:grpSpPr>
            <a:xfrm>
              <a:off x="7693181" y="2534392"/>
              <a:ext cx="3417251" cy="3826240"/>
              <a:chOff x="6540261" y="2309666"/>
              <a:chExt cx="2145326" cy="2147613"/>
            </a:xfrm>
          </p:grpSpPr>
          <p:pic>
            <p:nvPicPr>
              <p:cNvPr id="7" name="Picture 11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0262" y="3394822"/>
                <a:ext cx="1090732" cy="1056543"/>
              </a:xfrm>
              <a:prstGeom prst="rect">
                <a:avLst/>
              </a:prstGeom>
            </p:spPr>
          </p:pic>
          <p:pic>
            <p:nvPicPr>
              <p:cNvPr id="8" name="Picture 12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618829" y="3398452"/>
                <a:ext cx="1066758" cy="1058827"/>
              </a:xfrm>
              <a:prstGeom prst="rect">
                <a:avLst/>
              </a:prstGeom>
            </p:spPr>
          </p:pic>
          <p:pic>
            <p:nvPicPr>
              <p:cNvPr id="9" name="Picture 13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40261" y="2309666"/>
                <a:ext cx="1084041" cy="1085153"/>
              </a:xfrm>
              <a:prstGeom prst="rect">
                <a:avLst/>
              </a:prstGeom>
            </p:spPr>
          </p:pic>
          <p:pic>
            <p:nvPicPr>
              <p:cNvPr id="10" name="Picture 10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94855" y="2309666"/>
                <a:ext cx="1090732" cy="1094699"/>
              </a:xfrm>
              <a:prstGeom prst="rect">
                <a:avLst/>
              </a:prstGeom>
            </p:spPr>
          </p:pic>
        </p:grpSp>
        <p:sp>
          <p:nvSpPr>
            <p:cNvPr id="11" name="矩形 22"/>
            <p:cNvSpPr/>
            <p:nvPr/>
          </p:nvSpPr>
          <p:spPr>
            <a:xfrm>
              <a:off x="3920201" y="2834127"/>
              <a:ext cx="3383919" cy="3146079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no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H5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页面 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PV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768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万；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互动参与 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452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万；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网络贴片曝光量：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2.25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亿；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电视曝光人次：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亿；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户外电影贴片：覆盖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132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个城市，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530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家影院，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310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万人次。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3973551" y="951470"/>
            <a:ext cx="64652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C001"/>
                </a:solidFill>
                <a:latin typeface="HelveticaNeue" charset="0"/>
              </a:rPr>
              <a:t>功夫夺宝令促销，</a:t>
            </a:r>
          </a:p>
          <a:p>
            <a:r>
              <a:rPr lang="zh-CN" altLang="en-US" sz="3200" b="1" dirty="0">
                <a:solidFill>
                  <a:srgbClr val="FFC001"/>
                </a:solidFill>
                <a:latin typeface="HelveticaNeue" charset="0"/>
              </a:rPr>
              <a:t>激发消费者参与</a:t>
            </a:r>
            <a:r>
              <a:rPr lang="en-US" altLang="zh-CN" sz="3200" b="1" dirty="0">
                <a:solidFill>
                  <a:srgbClr val="FFC001"/>
                </a:solidFill>
                <a:latin typeface="HelveticaNeue" charset="0"/>
              </a:rPr>
              <a:t>H5</a:t>
            </a:r>
            <a:r>
              <a:rPr lang="zh-CN" altLang="en-US" sz="3200" b="1" dirty="0">
                <a:solidFill>
                  <a:srgbClr val="FFC001"/>
                </a:solidFill>
                <a:latin typeface="HelveticaNeue" charset="0"/>
              </a:rPr>
              <a:t>互动或购买产品</a:t>
            </a:r>
            <a:endParaRPr lang="zh-CN" altLang="en-US" sz="3200" b="1" dirty="0">
              <a:solidFill>
                <a:srgbClr val="FFC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17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 8"/>
          <p:cNvGrpSpPr/>
          <p:nvPr/>
        </p:nvGrpSpPr>
        <p:grpSpPr>
          <a:xfrm>
            <a:off x="523635" y="1679429"/>
            <a:ext cx="11144731" cy="3499143"/>
            <a:chOff x="523635" y="1668687"/>
            <a:chExt cx="11144731" cy="3499143"/>
          </a:xfrm>
        </p:grpSpPr>
        <p:sp>
          <p:nvSpPr>
            <p:cNvPr id="2" name="Title 4"/>
            <p:cNvSpPr txBox="1">
              <a:spLocks/>
            </p:cNvSpPr>
            <p:nvPr/>
          </p:nvSpPr>
          <p:spPr>
            <a:xfrm>
              <a:off x="2279576" y="1668687"/>
              <a:ext cx="7632848" cy="632294"/>
            </a:xfrm>
            <a:prstGeom prst="rect">
              <a:avLst/>
            </a:prstGeom>
          </p:spPr>
          <p:txBody>
            <a:bodyPr/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j-lt"/>
                  <a:ea typeface="+mj-ea"/>
                  <a:cs typeface="Trebuchet MS" panose="020B0603020202020204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r>
                <a: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用户自发生成多样化内容，丰富传播效果</a:t>
              </a:r>
              <a:endParaRPr 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8" name="组 7"/>
            <p:cNvGrpSpPr/>
            <p:nvPr/>
          </p:nvGrpSpPr>
          <p:grpSpPr>
            <a:xfrm>
              <a:off x="523635" y="2550779"/>
              <a:ext cx="11144731" cy="2617051"/>
              <a:chOff x="675232" y="1438232"/>
              <a:chExt cx="11144731" cy="2617051"/>
            </a:xfrm>
            <a:effectLst>
              <a:reflection blurRad="6350" stA="23000" endPos="38000" dir="5400000" sy="-100000" algn="bl" rotWithShape="0"/>
            </a:effectLst>
          </p:grpSpPr>
          <p:pic>
            <p:nvPicPr>
              <p:cNvPr id="3" name="Picture 2" descr="C:\Users\Rachel.Dong@trioisobar.com\Desktop\熊猫结案\8600894777240872196.jp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3077" b="32124"/>
              <a:stretch/>
            </p:blipFill>
            <p:spPr bwMode="auto">
              <a:xfrm>
                <a:off x="675232" y="1496961"/>
                <a:ext cx="2562215" cy="249959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  <a:extLst/>
            </p:spPr>
          </p:pic>
          <p:pic>
            <p:nvPicPr>
              <p:cNvPr id="4" name="Picture 3" descr="C:\Users\Rachel.Dong@trioisobar.com\Desktop\熊猫结案\4267795131638027327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07"/>
              <a:stretch/>
            </p:blipFill>
            <p:spPr bwMode="auto">
              <a:xfrm>
                <a:off x="8560697" y="1461088"/>
                <a:ext cx="1641471" cy="25713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 descr="C:\Users\Rachel.Dong@trioisobar.com\Desktop\熊猫结案\90501819733124524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501"/>
              <a:stretch/>
            </p:blipFill>
            <p:spPr bwMode="auto">
              <a:xfrm>
                <a:off x="10261724" y="1464909"/>
                <a:ext cx="1558239" cy="25636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5" descr="C:\Users\Rachel.Dong@trioisobar.com\Desktop\熊猫结案\2367475191059790482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08" b="5415"/>
              <a:stretch/>
            </p:blipFill>
            <p:spPr bwMode="auto">
              <a:xfrm>
                <a:off x="6759028" y="1456263"/>
                <a:ext cx="1757231" cy="25809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9" descr="C:\Users\Rachel.Dong@trioisobar.com\Desktop\熊猫结案\8390361162352372619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071" b="44148"/>
              <a:stretch/>
            </p:blipFill>
            <p:spPr bwMode="auto">
              <a:xfrm>
                <a:off x="3353004" y="1438232"/>
                <a:ext cx="3357703" cy="2617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269677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309501" y="809062"/>
            <a:ext cx="7439616" cy="4027898"/>
            <a:chOff x="1754799" y="-183696"/>
            <a:chExt cx="9144000" cy="4950670"/>
          </a:xfrm>
        </p:grpSpPr>
        <p:pic>
          <p:nvPicPr>
            <p:cNvPr id="2" name="内容占位符 8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4799" y="-55680"/>
              <a:ext cx="9144000" cy="4822654"/>
            </a:xfrm>
            <a:prstGeom prst="rect">
              <a:avLst/>
            </a:prstGeom>
          </p:spPr>
        </p:pic>
        <p:pic>
          <p:nvPicPr>
            <p:cNvPr id="3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81" b="100000" l="0" r="100000">
                          <a14:foregroundMark x1="12615" y1="56026" x2="15692" y2="59392"/>
                          <a14:foregroundMark x1="56769" y1="36265" x2="64154" y2="35722"/>
                          <a14:foregroundMark x1="65077" y1="35396" x2="65077" y2="32899"/>
                          <a14:foregroundMark x1="23077" y1="40934" x2="23538" y2="37242"/>
                          <a14:foregroundMark x1="24462" y1="33225" x2="29231" y2="29533"/>
                          <a14:backgroundMark x1="41538" y1="20847" x2="49385" y2="27036"/>
                          <a14:backgroundMark x1="34923" y1="28556" x2="38923" y2="273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3566" y="-183696"/>
              <a:ext cx="2341213" cy="267531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3945" y="52027"/>
              <a:ext cx="1728192" cy="1920166"/>
            </a:xfrm>
            <a:prstGeom prst="rect">
              <a:avLst/>
            </a:prstGeom>
          </p:spPr>
        </p:pic>
      </p:grpSp>
      <p:sp>
        <p:nvSpPr>
          <p:cNvPr id="5" name="Rectangle 3"/>
          <p:cNvSpPr/>
          <p:nvPr/>
        </p:nvSpPr>
        <p:spPr>
          <a:xfrm>
            <a:off x="1045477" y="4995802"/>
            <a:ext cx="1027246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品牌知名度（</a:t>
            </a:r>
            <a:r>
              <a:rPr lang="en-US" altLang="zh-CN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vs.</a:t>
            </a: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统一）</a:t>
            </a:r>
            <a:r>
              <a:rPr lang="en-US" altLang="zh-CN" sz="2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60% </a:t>
            </a:r>
            <a:r>
              <a:rPr lang="zh-CN" altLang="en-US" sz="2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2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59%</a:t>
            </a:r>
            <a:r>
              <a:rPr lang="en-US" altLang="zh-CN" sz="1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 </a:t>
            </a:r>
            <a:r>
              <a:rPr lang="zh-CN" altLang="en-US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电商销量增长 </a:t>
            </a:r>
            <a:r>
              <a:rPr lang="en-US" altLang="zh-CN" sz="2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+657%</a:t>
            </a:r>
            <a:r>
              <a:rPr lang="zh-CN" altLang="en-US" sz="1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*</a:t>
            </a:r>
            <a:r>
              <a:rPr lang="en-US" altLang="zh-CN" sz="2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 </a:t>
            </a:r>
            <a:r>
              <a:rPr lang="zh-CN" altLang="en-US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市场占有率</a:t>
            </a:r>
            <a:r>
              <a:rPr lang="en-US" altLang="zh-CN" sz="14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(vs.</a:t>
            </a:r>
            <a:r>
              <a:rPr lang="zh-CN" altLang="en-US" sz="14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统一</a:t>
            </a:r>
            <a:r>
              <a:rPr lang="en-US" altLang="zh-CN" sz="14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)</a:t>
            </a:r>
            <a:r>
              <a:rPr lang="zh-CN" altLang="en-US" sz="14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2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+7%</a:t>
            </a:r>
            <a:r>
              <a:rPr lang="en-US" altLang="zh-CN" sz="1400" b="1" dirty="0">
                <a:solidFill>
                  <a:srgbClr val="FFC001"/>
                </a:solidFill>
                <a:latin typeface="Microsoft YaHei" charset="-122"/>
                <a:ea typeface="Microsoft YaHei" charset="-122"/>
                <a:cs typeface="Microsoft YaHei" charset="-122"/>
              </a:rPr>
              <a:t>#</a:t>
            </a:r>
            <a:endParaRPr lang="en-US" altLang="zh-CN" sz="1600" b="1" dirty="0">
              <a:solidFill>
                <a:srgbClr val="FFC00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lvl="0" algn="r">
              <a:lnSpc>
                <a:spcPct val="20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*天猫平台销售数据 </a:t>
            </a: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1-2</a:t>
            </a:r>
            <a:r>
              <a:rPr lang="zh-CN" altLang="en-US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月 数据</a:t>
            </a: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zh-CN" altLang="en-US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；</a:t>
            </a: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#</a:t>
            </a:r>
            <a:r>
              <a:rPr lang="zh-CN" altLang="en-US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尼尔森 </a:t>
            </a: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2016</a:t>
            </a:r>
            <a:r>
              <a:rPr lang="zh-CN" altLang="en-US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lang="en-US" altLang="zh-CN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1-3</a:t>
            </a:r>
            <a:r>
              <a:rPr lang="zh-CN" altLang="en-US" sz="10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月监测数据</a:t>
            </a:r>
            <a:endParaRPr lang="en-US" altLang="zh-CN" sz="900" b="1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0947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/>
          <a:srcRect l="2419" t="3271" r="1644" b="3805"/>
          <a:stretch/>
        </p:blipFill>
        <p:spPr>
          <a:xfrm>
            <a:off x="3439160" y="1189352"/>
            <a:ext cx="5313680" cy="3426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 descr="yunwen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52213" y="645348"/>
            <a:ext cx="864096" cy="6292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9552" y="4545077"/>
            <a:ext cx="9572897" cy="116864"/>
          </a:xfrm>
          <a:prstGeom prst="rect">
            <a:avLst/>
          </a:prstGeom>
          <a:solidFill>
            <a:srgbClr val="DEA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72055" y="4797153"/>
            <a:ext cx="10026869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rgbClr val="FFC001"/>
                </a:solidFill>
              </a:rPr>
              <a:t>麦当劳</a:t>
            </a:r>
            <a:r>
              <a:rPr lang="en-US" altLang="zh-CN" sz="3200" dirty="0">
                <a:solidFill>
                  <a:srgbClr val="FFC001"/>
                </a:solidFill>
              </a:rPr>
              <a:t>X</a:t>
            </a:r>
            <a:r>
              <a:rPr lang="zh-CN" altLang="en-US" sz="3200" dirty="0">
                <a:solidFill>
                  <a:srgbClr val="FFC001"/>
                </a:solidFill>
              </a:rPr>
              <a:t>网易二次元合作“艾木娘の不思议之旅”</a:t>
            </a:r>
            <a:endParaRPr lang="en-US" altLang="zh-CN" sz="3200" dirty="0">
              <a:solidFill>
                <a:srgbClr val="FFC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38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529" y="835198"/>
            <a:ext cx="2503488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3" r="5624"/>
          <a:stretch>
            <a:fillRect/>
          </a:stretch>
        </p:blipFill>
        <p:spPr bwMode="auto">
          <a:xfrm>
            <a:off x="1997479" y="835198"/>
            <a:ext cx="2535238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2265767" y="3414886"/>
            <a:ext cx="1862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漫画平台领先者</a:t>
            </a: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7726767" y="3414886"/>
            <a:ext cx="1862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餐饮行业领先者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5013729" y="1890886"/>
            <a:ext cx="2087563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4988329" y="2275061"/>
            <a:ext cx="2087563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8"/>
          <p:cNvSpPr>
            <a:spLocks noChangeArrowheads="1"/>
          </p:cNvSpPr>
          <p:nvPr/>
        </p:nvSpPr>
        <p:spPr bwMode="auto">
          <a:xfrm>
            <a:off x="5393142" y="1398761"/>
            <a:ext cx="1169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二次元的</a:t>
            </a:r>
          </a:p>
        </p:txBody>
      </p:sp>
      <p:sp>
        <p:nvSpPr>
          <p:cNvPr id="9" name="矩形 9"/>
          <p:cNvSpPr>
            <a:spLocks noChangeArrowheads="1"/>
          </p:cNvSpPr>
          <p:nvPr/>
        </p:nvSpPr>
        <p:spPr bwMode="auto">
          <a:xfrm>
            <a:off x="5278842" y="2311573"/>
            <a:ext cx="1400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用餐新体验</a:t>
            </a:r>
          </a:p>
        </p:txBody>
      </p:sp>
      <p:sp>
        <p:nvSpPr>
          <p:cNvPr id="10" name="矩形 9"/>
          <p:cNvSpPr/>
          <p:nvPr/>
        </p:nvSpPr>
        <p:spPr>
          <a:xfrm>
            <a:off x="737364" y="4904269"/>
            <a:ext cx="10640291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spcBef>
                <a:spcPct val="0"/>
              </a:spcBef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网易漫画与麦当劳合作在上海布置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四家风格各异的麦当劳漫画主题餐厅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，以网易漫画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独家签约四部国漫作品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为基础，展开线上线下一系列营销推广合作。</a:t>
            </a:r>
          </a:p>
        </p:txBody>
      </p:sp>
    </p:spTree>
    <p:extLst>
      <p:ext uri="{BB962C8B-B14F-4D97-AF65-F5344CB8AC3E}">
        <p14:creationId xmlns:p14="http://schemas.microsoft.com/office/powerpoint/2010/main" val="3737565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6697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/>
          <a:p>
            <a:pPr algn="ctr" defTabSz="914354">
              <a:defRPr/>
            </a:pP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46" name="组 45"/>
          <p:cNvGrpSpPr/>
          <p:nvPr/>
        </p:nvGrpSpPr>
        <p:grpSpPr>
          <a:xfrm>
            <a:off x="4557851" y="534577"/>
            <a:ext cx="7479664" cy="6045768"/>
            <a:chOff x="3920841" y="207434"/>
            <a:chExt cx="8034121" cy="6493933"/>
          </a:xfrm>
        </p:grpSpPr>
        <p:grpSp>
          <p:nvGrpSpPr>
            <p:cNvPr id="4" name="组合 41"/>
            <p:cNvGrpSpPr>
              <a:grpSpLocks/>
            </p:cNvGrpSpPr>
            <p:nvPr/>
          </p:nvGrpSpPr>
          <p:grpSpPr bwMode="auto">
            <a:xfrm>
              <a:off x="4085167" y="287867"/>
              <a:ext cx="7713133" cy="6413500"/>
              <a:chOff x="5011123" y="348860"/>
              <a:chExt cx="5441427" cy="4561941"/>
            </a:xfrm>
          </p:grpSpPr>
          <p:grpSp>
            <p:nvGrpSpPr>
              <p:cNvPr id="5" name="组合 36"/>
              <p:cNvGrpSpPr>
                <a:grpSpLocks/>
              </p:cNvGrpSpPr>
              <p:nvPr/>
            </p:nvGrpSpPr>
            <p:grpSpPr bwMode="auto">
              <a:xfrm>
                <a:off x="5856473" y="1253831"/>
                <a:ext cx="3656970" cy="3656970"/>
                <a:chOff x="4427486" y="2744119"/>
                <a:chExt cx="3656970" cy="3656970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096298" y="3454648"/>
                  <a:ext cx="2327988" cy="232914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zh-CN" altLang="en-US" sz="1467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4427320" y="2744009"/>
                  <a:ext cx="3656986" cy="3657080"/>
                </a:xfrm>
                <a:prstGeom prst="ellipse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zh-CN" altLang="en-US" sz="1467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cxnSp>
              <p:nvCxnSpPr>
                <p:cNvPr id="12" name="直接连接符 11"/>
                <p:cNvCxnSpPr>
                  <a:stCxn id="10" idx="1"/>
                </p:cNvCxnSpPr>
                <p:nvPr/>
              </p:nvCxnSpPr>
              <p:spPr>
                <a:xfrm>
                  <a:off x="5436761" y="3794911"/>
                  <a:ext cx="837717" cy="819041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直接连接符 12"/>
                <p:cNvCxnSpPr>
                  <a:endCxn id="10" idx="7"/>
                </p:cNvCxnSpPr>
                <p:nvPr/>
              </p:nvCxnSpPr>
              <p:spPr>
                <a:xfrm flipV="1">
                  <a:off x="6274478" y="3794911"/>
                  <a:ext cx="809345" cy="80398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 flipH="1">
                  <a:off x="6261039" y="4613953"/>
                  <a:ext cx="13440" cy="1154788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" name="椭圆 5"/>
              <p:cNvSpPr/>
              <p:nvPr/>
            </p:nvSpPr>
            <p:spPr>
              <a:xfrm>
                <a:off x="7031500" y="348860"/>
                <a:ext cx="1367823" cy="136858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5011123" y="3311863"/>
                <a:ext cx="1367823" cy="136858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9084727" y="3311863"/>
                <a:ext cx="1367823" cy="1368583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zh-CN" altLang="en-US" sz="2400" dirty="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9" name="椭圆 8"/>
              <p:cNvSpPr/>
              <p:nvPr/>
            </p:nvSpPr>
            <p:spPr>
              <a:xfrm>
                <a:off x="7122588" y="2506373"/>
                <a:ext cx="1184153" cy="11849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r>
                  <a:rPr lang="zh-CN" altLang="en-US" sz="2400" dirty="0">
                    <a:latin typeface="微软雅黑" pitchFamily="34" charset="-122"/>
                    <a:ea typeface="微软雅黑" pitchFamily="34" charset="-122"/>
                  </a:rPr>
                  <a:t>二次元</a:t>
                </a:r>
                <a:endParaRPr lang="en-US" altLang="zh-CN" sz="2400" dirty="0">
                  <a:latin typeface="微软雅黑" pitchFamily="34" charset="-122"/>
                  <a:ea typeface="微软雅黑" pitchFamily="34" charset="-122"/>
                </a:endParaRPr>
              </a:p>
              <a:p>
                <a:pPr algn="ctr" defTabSz="914354">
                  <a:defRPr/>
                </a:pPr>
                <a:r>
                  <a:rPr lang="zh-CN" altLang="en-US" sz="2400" dirty="0">
                    <a:latin typeface="微软雅黑" pitchFamily="34" charset="-122"/>
                    <a:ea typeface="微软雅黑" pitchFamily="34" charset="-122"/>
                  </a:rPr>
                  <a:t>之力</a:t>
                </a: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7418570" y="2931915"/>
              <a:ext cx="1076767" cy="733663"/>
            </a:xfrm>
            <a:prstGeom prst="blockArc">
              <a:avLst/>
            </a:prstGeom>
            <a:noFill/>
          </p:spPr>
          <p:txBody>
            <a:bodyPr spcFirstLastPara="1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 defTabSz="914354">
                <a:defRPr/>
              </a:pPr>
              <a:r>
                <a:rPr lang="zh-CN" altLang="en-US" sz="2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吸引力</a:t>
              </a:r>
            </a:p>
          </p:txBody>
        </p:sp>
        <p:sp>
          <p:nvSpPr>
            <p:cNvPr id="16" name="文本框 15"/>
            <p:cNvSpPr txBox="1"/>
            <p:nvPr/>
          </p:nvSpPr>
          <p:spPr>
            <a:xfrm rot="13873893">
              <a:off x="6550269" y="4230797"/>
              <a:ext cx="1076767" cy="786147"/>
            </a:xfrm>
            <a:prstGeom prst="blockArc">
              <a:avLst/>
            </a:prstGeom>
            <a:noFill/>
          </p:spPr>
          <p:txBody>
            <a:bodyPr spcFirstLastPara="1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 defTabSz="914354">
                <a:defRPr/>
              </a:pPr>
              <a:r>
                <a:rPr lang="zh-CN" altLang="en-US" sz="2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影响力</a:t>
              </a:r>
            </a:p>
          </p:txBody>
        </p:sp>
        <p:sp>
          <p:nvSpPr>
            <p:cNvPr id="17" name="文本框 16"/>
            <p:cNvSpPr txBox="1"/>
            <p:nvPr/>
          </p:nvSpPr>
          <p:spPr>
            <a:xfrm rot="7289881">
              <a:off x="8173113" y="4221591"/>
              <a:ext cx="1148071" cy="745100"/>
            </a:xfrm>
            <a:prstGeom prst="blockArc">
              <a:avLst/>
            </a:prstGeom>
            <a:noFill/>
          </p:spPr>
          <p:txBody>
            <a:bodyPr spcFirstLastPara="1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algn="ctr" defTabSz="914354">
                <a:defRPr/>
              </a:pPr>
              <a:r>
                <a:rPr lang="zh-CN" altLang="en-US" sz="2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吸金力</a:t>
              </a:r>
            </a:p>
          </p:txBody>
        </p:sp>
        <p:sp>
          <p:nvSpPr>
            <p:cNvPr id="18" name="椭圆 17"/>
            <p:cNvSpPr/>
            <p:nvPr/>
          </p:nvSpPr>
          <p:spPr>
            <a:xfrm>
              <a:off x="6870701" y="207434"/>
              <a:ext cx="2061633" cy="2061633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914354">
                <a:defRPr/>
              </a:pPr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013201" y="4364567"/>
              <a:ext cx="2061633" cy="205951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914354">
                <a:defRPr/>
              </a:pPr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783234" y="4385734"/>
              <a:ext cx="2059517" cy="2059517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defTabSz="914354">
                <a:defRPr/>
              </a:pPr>
              <a:endParaRPr lang="zh-CN" altLang="en-US" sz="240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1" name="文本框 54"/>
            <p:cNvSpPr txBox="1">
              <a:spLocks noChangeArrowheads="1"/>
            </p:cNvSpPr>
            <p:nvPr/>
          </p:nvSpPr>
          <p:spPr bwMode="auto">
            <a:xfrm>
              <a:off x="6772336" y="645585"/>
              <a:ext cx="2216151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400" i="1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200" i="1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3600" i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内容定制</a:t>
              </a:r>
            </a:p>
          </p:txBody>
        </p:sp>
        <p:cxnSp>
          <p:nvCxnSpPr>
            <p:cNvPr id="22" name="直接连接符 21"/>
            <p:cNvCxnSpPr>
              <a:stCxn id="18" idx="4"/>
            </p:cNvCxnSpPr>
            <p:nvPr/>
          </p:nvCxnSpPr>
          <p:spPr>
            <a:xfrm>
              <a:off x="7901517" y="2269068"/>
              <a:ext cx="0" cy="283633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V="1">
              <a:off x="5992284" y="4802717"/>
              <a:ext cx="423333" cy="152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/>
          </p:nvCxnSpPr>
          <p:spPr>
            <a:xfrm flipH="1" flipV="1">
              <a:off x="9442452" y="4686301"/>
              <a:ext cx="512233" cy="18415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组合 75"/>
            <p:cNvGrpSpPr>
              <a:grpSpLocks/>
            </p:cNvGrpSpPr>
            <p:nvPr/>
          </p:nvGrpSpPr>
          <p:grpSpPr bwMode="auto">
            <a:xfrm>
              <a:off x="6805084" y="1253066"/>
              <a:ext cx="2224616" cy="427065"/>
              <a:chOff x="7044510" y="1267712"/>
              <a:chExt cx="2224460" cy="427554"/>
            </a:xfrm>
          </p:grpSpPr>
          <p:sp>
            <p:nvSpPr>
              <p:cNvPr id="26" name="梯形 25"/>
              <p:cNvSpPr/>
              <p:nvPr/>
            </p:nvSpPr>
            <p:spPr>
              <a:xfrm flipV="1">
                <a:off x="7110121" y="1267712"/>
                <a:ext cx="2061489" cy="381436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54">
                  <a:defRPr/>
                </a:pPr>
                <a:endParaRPr lang="zh-CN" altLang="en-US" sz="2400"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27" name="文本框 73"/>
              <p:cNvSpPr txBox="1">
                <a:spLocks noChangeArrowheads="1"/>
              </p:cNvSpPr>
              <p:nvPr/>
            </p:nvSpPr>
            <p:spPr bwMode="auto">
              <a:xfrm>
                <a:off x="7044510" y="1274029"/>
                <a:ext cx="2224460" cy="421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i="1">
                    <a:solidFill>
                      <a:schemeClr val="tx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i="1">
                    <a:solidFill>
                      <a:schemeClr val="tx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5pPr>
                <a:lvl6pPr marL="25146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6pPr>
                <a:lvl7pPr marL="29718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7pPr>
                <a:lvl8pPr marL="34290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8pPr>
                <a:lvl9pPr marL="38862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67" i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依托二次元</a:t>
                </a:r>
                <a:r>
                  <a:rPr lang="en-US" altLang="zh-CN" sz="1067" i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</a:t>
                </a:r>
                <a:r>
                  <a:rPr lang="zh-CN" altLang="en-US" sz="1067" i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和优质创作力</a:t>
                </a:r>
                <a:endParaRPr lang="en-US" altLang="zh-CN" sz="1067" i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1067" i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定制专属内容，捕获</a:t>
                </a:r>
                <a:r>
                  <a:rPr lang="en-US" altLang="zh-CN" sz="1067" i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TA</a:t>
                </a:r>
                <a:r>
                  <a:rPr lang="zh-CN" altLang="en-US" sz="1067" i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目光</a:t>
                </a:r>
                <a:endParaRPr lang="en-US" altLang="zh-CN" sz="1067" i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8" name="组合 7"/>
            <p:cNvGrpSpPr>
              <a:grpSpLocks/>
            </p:cNvGrpSpPr>
            <p:nvPr/>
          </p:nvGrpSpPr>
          <p:grpSpPr bwMode="auto">
            <a:xfrm>
              <a:off x="9705921" y="4839445"/>
              <a:ext cx="2249041" cy="1028429"/>
              <a:chOff x="3945032" y="4795014"/>
              <a:chExt cx="2247416" cy="1027004"/>
            </a:xfrm>
          </p:grpSpPr>
          <p:sp>
            <p:nvSpPr>
              <p:cNvPr id="29" name="文本框 55"/>
              <p:cNvSpPr txBox="1">
                <a:spLocks noChangeArrowheads="1"/>
              </p:cNvSpPr>
              <p:nvPr/>
            </p:nvSpPr>
            <p:spPr bwMode="auto">
              <a:xfrm>
                <a:off x="3945032" y="4795014"/>
                <a:ext cx="2247416" cy="6932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i="1">
                    <a:solidFill>
                      <a:schemeClr val="tx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i="1">
                    <a:solidFill>
                      <a:schemeClr val="tx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5pPr>
                <a:lvl6pPr marL="25146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6pPr>
                <a:lvl7pPr marL="29718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7pPr>
                <a:lvl8pPr marL="34290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8pPr>
                <a:lvl9pPr marL="38862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600" i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粉丝聚拢</a:t>
                </a:r>
              </a:p>
            </p:txBody>
          </p:sp>
          <p:grpSp>
            <p:nvGrpSpPr>
              <p:cNvPr id="30" name="组合 79"/>
              <p:cNvGrpSpPr>
                <a:grpSpLocks/>
              </p:cNvGrpSpPr>
              <p:nvPr/>
            </p:nvGrpSpPr>
            <p:grpSpPr bwMode="auto">
              <a:xfrm>
                <a:off x="3960956" y="5401845"/>
                <a:ext cx="2127830" cy="420173"/>
                <a:chOff x="7044510" y="1259037"/>
                <a:chExt cx="2127830" cy="420173"/>
              </a:xfrm>
            </p:grpSpPr>
            <p:sp>
              <p:nvSpPr>
                <p:cNvPr id="31" name="梯形 30"/>
                <p:cNvSpPr/>
                <p:nvPr/>
              </p:nvSpPr>
              <p:spPr>
                <a:xfrm flipV="1">
                  <a:off x="7110079" y="1266559"/>
                  <a:ext cx="2062261" cy="382585"/>
                </a:xfrm>
                <a:prstGeom prst="trapezoi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zh-CN" altLang="en-US" sz="24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32" name="文本框 81"/>
                <p:cNvSpPr txBox="1">
                  <a:spLocks noChangeArrowheads="1"/>
                </p:cNvSpPr>
                <p:nvPr/>
              </p:nvSpPr>
              <p:spPr bwMode="auto">
                <a:xfrm>
                  <a:off x="7044510" y="1259037"/>
                  <a:ext cx="2113297" cy="420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150000"/>
                    </a:lnSpc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 i="1">
                      <a:solidFill>
                        <a:schemeClr val="tx1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defRPr>
                  </a:lvl1pPr>
                  <a:lvl2pPr marL="742950" indent="-285750">
                    <a:lnSpc>
                      <a:spcPct val="150000"/>
                    </a:lnSpc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 i="1">
                      <a:solidFill>
                        <a:schemeClr val="tx1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5pPr>
                  <a:lvl6pPr marL="2514600" indent="-228600" defTabSz="684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6pPr>
                  <a:lvl7pPr marL="2971800" indent="-228600" defTabSz="684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7pPr>
                  <a:lvl8pPr marL="3429000" indent="-228600" defTabSz="684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8pPr>
                  <a:lvl9pPr marL="3886200" indent="-228600" defTabSz="684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067" i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以二次元体验释放粉丝力量</a:t>
                  </a:r>
                  <a:endParaRPr lang="en-US" altLang="zh-CN" sz="1067" i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067" i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促进到店销量转化</a:t>
                  </a:r>
                  <a:endParaRPr lang="en-US" altLang="zh-CN" sz="1067" i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</p:grpSp>
        <p:grpSp>
          <p:nvGrpSpPr>
            <p:cNvPr id="33" name="组合 8"/>
            <p:cNvGrpSpPr>
              <a:grpSpLocks/>
            </p:cNvGrpSpPr>
            <p:nvPr/>
          </p:nvGrpSpPr>
          <p:grpSpPr bwMode="auto">
            <a:xfrm>
              <a:off x="3920841" y="4868333"/>
              <a:ext cx="2311613" cy="1610784"/>
              <a:chOff x="9705002" y="4851464"/>
              <a:chExt cx="2311450" cy="1609674"/>
            </a:xfrm>
          </p:grpSpPr>
          <p:sp>
            <p:nvSpPr>
              <p:cNvPr id="34" name="文本框 56"/>
              <p:cNvSpPr txBox="1">
                <a:spLocks noChangeArrowheads="1"/>
              </p:cNvSpPr>
              <p:nvPr/>
            </p:nvSpPr>
            <p:spPr bwMode="auto">
              <a:xfrm>
                <a:off x="9705002" y="4851464"/>
                <a:ext cx="2311450" cy="6937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i="1">
                    <a:solidFill>
                      <a:schemeClr val="tx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i="1">
                    <a:solidFill>
                      <a:schemeClr val="tx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5pPr>
                <a:lvl6pPr marL="25146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6pPr>
                <a:lvl7pPr marL="29718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7pPr>
                <a:lvl8pPr marL="34290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8pPr>
                <a:lvl9pPr marL="38862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600" i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强势传播</a:t>
                </a:r>
              </a:p>
            </p:txBody>
          </p:sp>
          <p:grpSp>
            <p:nvGrpSpPr>
              <p:cNvPr id="35" name="组合 76"/>
              <p:cNvGrpSpPr>
                <a:grpSpLocks/>
              </p:cNvGrpSpPr>
              <p:nvPr/>
            </p:nvGrpSpPr>
            <p:grpSpPr bwMode="auto">
              <a:xfrm>
                <a:off x="9729627" y="5437918"/>
                <a:ext cx="2224460" cy="584565"/>
                <a:chOff x="7044510" y="1244049"/>
                <a:chExt cx="2224460" cy="584565"/>
              </a:xfrm>
            </p:grpSpPr>
            <p:sp>
              <p:nvSpPr>
                <p:cNvPr id="39" name="梯形 38"/>
                <p:cNvSpPr/>
                <p:nvPr/>
              </p:nvSpPr>
              <p:spPr>
                <a:xfrm flipV="1">
                  <a:off x="7110123" y="1266775"/>
                  <a:ext cx="2061488" cy="382853"/>
                </a:xfrm>
                <a:prstGeom prst="trapezoi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14354">
                    <a:defRPr/>
                  </a:pPr>
                  <a:endParaRPr lang="zh-CN" altLang="en-US" sz="2400"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40" name="文本框 78"/>
                <p:cNvSpPr txBox="1">
                  <a:spLocks noChangeArrowheads="1"/>
                </p:cNvSpPr>
                <p:nvPr/>
              </p:nvSpPr>
              <p:spPr bwMode="auto">
                <a:xfrm>
                  <a:off x="7044510" y="1244049"/>
                  <a:ext cx="2224460" cy="5845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150000"/>
                    </a:lnSpc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1400" i="1">
                      <a:solidFill>
                        <a:schemeClr val="tx1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defRPr>
                  </a:lvl1pPr>
                  <a:lvl2pPr marL="742950" indent="-285750">
                    <a:lnSpc>
                      <a:spcPct val="150000"/>
                    </a:lnSpc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200" i="1">
                      <a:solidFill>
                        <a:schemeClr val="tx1"/>
                      </a:solidFill>
                      <a:latin typeface="微软雅黑 Light" panose="020B0502040204020203" pitchFamily="34" charset="-122"/>
                      <a:ea typeface="微软雅黑 Light" panose="020B0502040204020203" pitchFamily="34" charset="-122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5pPr>
                  <a:lvl6pPr marL="2514600" indent="-228600" defTabSz="684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6pPr>
                  <a:lvl7pPr marL="2971800" indent="-228600" defTabSz="684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7pPr>
                  <a:lvl8pPr marL="3429000" indent="-228600" defTabSz="684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8pPr>
                  <a:lvl9pPr marL="3886200" indent="-228600" defTabSz="684213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1500">
                      <a:solidFill>
                        <a:schemeClr val="tx1"/>
                      </a:solidFill>
                      <a:latin typeface="等线 Light" panose="02010600030101010101" pitchFamily="2" charset="-122"/>
                      <a:ea typeface="等线 Light" panose="02010600030101010101" pitchFamily="2" charset="-122"/>
                    </a:defRPr>
                  </a:lvl9pPr>
                </a:lstStyle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067" i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联动王牌产品重磅推广</a:t>
                  </a:r>
                  <a:endParaRPr lang="en-US" altLang="zh-CN" sz="1067" i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067" i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引发目标</a:t>
                  </a:r>
                  <a:r>
                    <a:rPr lang="en-US" altLang="zh-CN" sz="1067" i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TA</a:t>
                  </a:r>
                  <a:r>
                    <a:rPr lang="zh-CN" altLang="en-US" sz="1067" i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主动分享传播</a:t>
                  </a:r>
                  <a:endParaRPr lang="en-US" altLang="zh-CN" sz="1067" i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  <a:p>
                  <a:pPr algn="ctr" eaLnBrk="1" hangingPunct="1">
                    <a:lnSpc>
                      <a:spcPct val="100000"/>
                    </a:lnSpc>
                    <a:spcBef>
                      <a:spcPct val="0"/>
                    </a:spcBef>
                    <a:buFontTx/>
                    <a:buNone/>
                  </a:pPr>
                  <a:endParaRPr lang="en-US" altLang="zh-CN" sz="1067" i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36" name="图片 2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0518" y="6047872"/>
                <a:ext cx="416530" cy="4132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2" descr="E:\yjw\网易漫画\网易漫画logo横版带网址\网易漫画LOGO横版带网址.pn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99111" y="6030571"/>
                <a:ext cx="483132" cy="4304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图片 84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92923" y="5906374"/>
                <a:ext cx="554690" cy="554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1" name="组合 72"/>
          <p:cNvGrpSpPr>
            <a:grpSpLocks/>
          </p:cNvGrpSpPr>
          <p:nvPr/>
        </p:nvGrpSpPr>
        <p:grpSpPr bwMode="auto">
          <a:xfrm>
            <a:off x="1" y="656666"/>
            <a:ext cx="6568017" cy="1781672"/>
            <a:chOff x="-1057" y="953214"/>
            <a:chExt cx="6568479" cy="1781021"/>
          </a:xfrm>
        </p:grpSpPr>
        <p:grpSp>
          <p:nvGrpSpPr>
            <p:cNvPr id="42" name="组合 33"/>
            <p:cNvGrpSpPr>
              <a:grpSpLocks/>
            </p:cNvGrpSpPr>
            <p:nvPr/>
          </p:nvGrpSpPr>
          <p:grpSpPr bwMode="auto">
            <a:xfrm>
              <a:off x="-1057" y="953214"/>
              <a:ext cx="6568479" cy="899357"/>
              <a:chOff x="1120515" y="674557"/>
              <a:chExt cx="6568479" cy="899357"/>
            </a:xfrm>
          </p:grpSpPr>
          <p:sp>
            <p:nvSpPr>
              <p:cNvPr id="44" name="文本框 3"/>
              <p:cNvSpPr txBox="1">
                <a:spLocks noChangeArrowheads="1"/>
              </p:cNvSpPr>
              <p:nvPr/>
            </p:nvSpPr>
            <p:spPr bwMode="auto">
              <a:xfrm>
                <a:off x="1120515" y="989353"/>
                <a:ext cx="6568479" cy="5845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5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400" i="1">
                    <a:solidFill>
                      <a:schemeClr val="tx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1pPr>
                <a:lvl2pPr marL="742950" indent="-285750">
                  <a:lnSpc>
                    <a:spcPct val="15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200" i="1">
                    <a:solidFill>
                      <a:schemeClr val="tx1"/>
                    </a:solidFill>
                    <a:latin typeface="微软雅黑 Light" panose="020B0502040204020203" pitchFamily="34" charset="-122"/>
                    <a:ea typeface="微软雅黑 Light" panose="020B0502040204020203" pitchFamily="34" charset="-122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5pPr>
                <a:lvl6pPr marL="25146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6pPr>
                <a:lvl7pPr marL="29718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7pPr>
                <a:lvl8pPr marL="34290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8pPr>
                <a:lvl9pPr marL="3886200" indent="-228600" defTabSz="684213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1500">
                    <a:solidFill>
                      <a:schemeClr val="tx1"/>
                    </a:solidFill>
                    <a:latin typeface="等线 Light" panose="02010600030101010101" pitchFamily="2" charset="-122"/>
                    <a:ea typeface="等线 Light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i="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三大维度聚力打造二次元跨界营销</a:t>
                </a:r>
                <a:endParaRPr lang="en-US" altLang="zh-CN" sz="3200" i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1120515" y="674557"/>
                <a:ext cx="5162914" cy="315269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defTabSz="914354">
                  <a:defRPr/>
                </a:pPr>
                <a:r>
                  <a:rPr lang="zh-CN" altLang="en-US" sz="2000" dirty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</a:rPr>
                  <a:t>网易漫画解构次元之力，联动网易王牌产品</a:t>
                </a:r>
              </a:p>
            </p:txBody>
          </p:sp>
        </p:grpSp>
        <p:sp>
          <p:nvSpPr>
            <p:cNvPr id="43" name="文本框 47"/>
            <p:cNvSpPr txBox="1">
              <a:spLocks noChangeArrowheads="1"/>
            </p:cNvSpPr>
            <p:nvPr/>
          </p:nvSpPr>
          <p:spPr bwMode="auto">
            <a:xfrm>
              <a:off x="-1057" y="1800922"/>
              <a:ext cx="6534554" cy="933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•"/>
                <a:defRPr sz="1400" i="1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150000"/>
                </a:lnSpc>
                <a:spcBef>
                  <a:spcPct val="20000"/>
                </a:spcBef>
                <a:buFont typeface="Arial" panose="020B0604020202020204" pitchFamily="34" charset="0"/>
                <a:buChar char="–"/>
                <a:defRPr sz="1200" i="1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5pPr>
              <a:lvl6pPr marL="25146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6pPr>
              <a:lvl7pPr marL="29718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7pPr>
              <a:lvl8pPr marL="34290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8pPr>
              <a:lvl9pPr marL="3886200" indent="-228600" defTabSz="684213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500">
                  <a:solidFill>
                    <a:schemeClr val="tx1"/>
                  </a:solidFill>
                  <a:latin typeface="等线 Light" panose="02010600030101010101" pitchFamily="2" charset="-122"/>
                  <a:ea typeface="等线 Light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5467" i="0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艾木娘の不思议之旅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19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791659" y="3037234"/>
            <a:ext cx="1760049" cy="1760049"/>
          </a:xfrm>
          <a:prstGeom prst="ellipse">
            <a:avLst/>
          </a:prstGeom>
          <a:solidFill>
            <a:srgbClr val="FFC000">
              <a:alpha val="48000"/>
            </a:srgbClr>
          </a:solidFill>
          <a:ln w="38100">
            <a:solidFill>
              <a:srgbClr val="FFC91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320790" y="888913"/>
            <a:ext cx="2148321" cy="2148321"/>
          </a:xfrm>
          <a:prstGeom prst="ellipse">
            <a:avLst/>
          </a:prstGeom>
          <a:solidFill>
            <a:srgbClr val="FFC000">
              <a:alpha val="48000"/>
            </a:srgbClr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9619761" y="1823290"/>
            <a:ext cx="1760049" cy="1760049"/>
          </a:xfrm>
          <a:prstGeom prst="ellipse">
            <a:avLst/>
          </a:prstGeom>
          <a:solidFill>
            <a:srgbClr val="FFC000">
              <a:alpha val="48000"/>
            </a:srgbClr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>
            <a:stCxn id="2" idx="7"/>
            <a:endCxn id="3" idx="3"/>
          </p:cNvCxnSpPr>
          <p:nvPr/>
        </p:nvCxnSpPr>
        <p:spPr>
          <a:xfrm flipV="1">
            <a:off x="2293955" y="2722620"/>
            <a:ext cx="1341449" cy="572367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>
            <a:stCxn id="8" idx="1"/>
            <a:endCxn id="3" idx="5"/>
          </p:cNvCxnSpPr>
          <p:nvPr/>
        </p:nvCxnSpPr>
        <p:spPr>
          <a:xfrm flipH="1" flipV="1">
            <a:off x="5154497" y="2722620"/>
            <a:ext cx="1343902" cy="1100864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>
            <a:stCxn id="8" idx="6"/>
            <a:endCxn id="4" idx="3"/>
          </p:cNvCxnSpPr>
          <p:nvPr/>
        </p:nvCxnSpPr>
        <p:spPr>
          <a:xfrm flipV="1">
            <a:off x="8661972" y="3325586"/>
            <a:ext cx="1215542" cy="139408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6127189" y="3452274"/>
            <a:ext cx="2534783" cy="2534783"/>
          </a:xfrm>
          <a:prstGeom prst="ellipse">
            <a:avLst/>
          </a:prstGeom>
          <a:solidFill>
            <a:srgbClr val="FFC000">
              <a:alpha val="48000"/>
            </a:srgbClr>
          </a:solidFill>
          <a:ln w="381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836173" y="3270886"/>
            <a:ext cx="1671021" cy="1068706"/>
            <a:chOff x="786298" y="3430486"/>
            <a:chExt cx="1671021" cy="1068706"/>
          </a:xfrm>
        </p:grpSpPr>
        <p:sp>
          <p:nvSpPr>
            <p:cNvPr id="10" name="文本框 9"/>
            <p:cNvSpPr txBox="1"/>
            <p:nvPr/>
          </p:nvSpPr>
          <p:spPr>
            <a:xfrm>
              <a:off x="990274" y="3430486"/>
              <a:ext cx="12402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zh-CN" sz="3200" dirty="0">
                  <a:solidFill>
                    <a:schemeClr val="bg1"/>
                  </a:solidFill>
                </a:rPr>
                <a:t>听</a:t>
              </a:r>
              <a:endParaRPr lang="zh-C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east of Flesh BB" panose="020B0603050302020204" pitchFamily="34" charset="0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897692" y="3996601"/>
              <a:ext cx="1448232" cy="306819"/>
              <a:chOff x="3603570" y="3285544"/>
              <a:chExt cx="5097154" cy="0"/>
            </a:xfrm>
          </p:grpSpPr>
          <p:cxnSp>
            <p:nvCxnSpPr>
              <p:cNvPr id="13" name="直接连接符 12"/>
              <p:cNvCxnSpPr/>
              <p:nvPr/>
            </p:nvCxnSpPr>
            <p:spPr>
              <a:xfrm flipH="1">
                <a:off x="3603570" y="3285544"/>
                <a:ext cx="2548577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6152147" y="3285544"/>
                <a:ext cx="2548577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矩形 11"/>
            <p:cNvSpPr/>
            <p:nvPr/>
          </p:nvSpPr>
          <p:spPr>
            <a:xfrm>
              <a:off x="786298" y="4099082"/>
              <a:ext cx="16710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zh-CN" sz="2000" dirty="0">
                  <a:solidFill>
                    <a:schemeClr val="bg1"/>
                  </a:solidFill>
                </a:rPr>
                <a:t>音乐</a:t>
              </a:r>
              <a:endParaRPr lang="zh-CN" altLang="en-US" sz="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664275" y="1969090"/>
            <a:ext cx="1671021" cy="1156558"/>
            <a:chOff x="786298" y="3342634"/>
            <a:chExt cx="1671021" cy="1156558"/>
          </a:xfrm>
        </p:grpSpPr>
        <p:sp>
          <p:nvSpPr>
            <p:cNvPr id="16" name="文本框 15"/>
            <p:cNvSpPr txBox="1"/>
            <p:nvPr/>
          </p:nvSpPr>
          <p:spPr>
            <a:xfrm>
              <a:off x="1001697" y="3342634"/>
              <a:ext cx="124022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east of Flesh BB" panose="020B0603050302020204" pitchFamily="34" charset="0"/>
                </a:rPr>
                <a:t>动</a:t>
              </a: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897692" y="3996601"/>
              <a:ext cx="1448232" cy="306819"/>
              <a:chOff x="3603570" y="3285544"/>
              <a:chExt cx="5097154" cy="0"/>
            </a:xfrm>
          </p:grpSpPr>
          <p:cxnSp>
            <p:nvCxnSpPr>
              <p:cNvPr id="19" name="直接连接符 18"/>
              <p:cNvCxnSpPr/>
              <p:nvPr/>
            </p:nvCxnSpPr>
            <p:spPr>
              <a:xfrm flipH="1">
                <a:off x="3603570" y="3285544"/>
                <a:ext cx="2548577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>
                <a:off x="6152147" y="3285544"/>
                <a:ext cx="2548577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矩形 17"/>
            <p:cNvSpPr/>
            <p:nvPr/>
          </p:nvSpPr>
          <p:spPr>
            <a:xfrm>
              <a:off x="786298" y="4099082"/>
              <a:ext cx="16710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体育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275475" y="1207794"/>
            <a:ext cx="2238951" cy="1200162"/>
            <a:chOff x="3225600" y="1417997"/>
            <a:chExt cx="2238951" cy="1200162"/>
          </a:xfrm>
        </p:grpSpPr>
        <p:sp>
          <p:nvSpPr>
            <p:cNvPr id="22" name="文本框 21"/>
            <p:cNvSpPr txBox="1"/>
            <p:nvPr/>
          </p:nvSpPr>
          <p:spPr>
            <a:xfrm>
              <a:off x="3618040" y="1417997"/>
              <a:ext cx="14540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east of Flesh BB" panose="020B0603050302020204" pitchFamily="34" charset="0"/>
                </a:rPr>
                <a:t>玩</a:t>
              </a: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3535885" y="2115568"/>
              <a:ext cx="1697946" cy="306819"/>
              <a:chOff x="3603570" y="3285544"/>
              <a:chExt cx="5097154" cy="0"/>
            </a:xfrm>
          </p:grpSpPr>
          <p:cxnSp>
            <p:nvCxnSpPr>
              <p:cNvPr id="25" name="直接连接符 24"/>
              <p:cNvCxnSpPr/>
              <p:nvPr/>
            </p:nvCxnSpPr>
            <p:spPr>
              <a:xfrm flipH="1">
                <a:off x="3603570" y="3285544"/>
                <a:ext cx="2548577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6152147" y="3285544"/>
                <a:ext cx="2548577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矩形 23"/>
            <p:cNvSpPr/>
            <p:nvPr/>
          </p:nvSpPr>
          <p:spPr>
            <a:xfrm>
              <a:off x="3225600" y="2218049"/>
              <a:ext cx="223895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游戏电竞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252318" y="3986785"/>
            <a:ext cx="2284525" cy="1527315"/>
            <a:chOff x="6202443" y="4219538"/>
            <a:chExt cx="2284525" cy="1527315"/>
          </a:xfrm>
        </p:grpSpPr>
        <p:sp>
          <p:nvSpPr>
            <p:cNvPr id="28" name="文本框 27"/>
            <p:cNvSpPr txBox="1"/>
            <p:nvPr/>
          </p:nvSpPr>
          <p:spPr>
            <a:xfrm>
              <a:off x="6440743" y="4219538"/>
              <a:ext cx="1807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Feast of Flesh BB" panose="020B0603050302020204" pitchFamily="34" charset="0"/>
                </a:rPr>
                <a:t>看</a:t>
              </a: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6202443" y="4936486"/>
              <a:ext cx="2284525" cy="422989"/>
              <a:chOff x="3603570" y="3285544"/>
              <a:chExt cx="5097154" cy="0"/>
            </a:xfrm>
          </p:grpSpPr>
          <p:cxnSp>
            <p:nvCxnSpPr>
              <p:cNvPr id="31" name="直接连接符 30"/>
              <p:cNvCxnSpPr/>
              <p:nvPr/>
            </p:nvCxnSpPr>
            <p:spPr>
              <a:xfrm flipH="1">
                <a:off x="3603570" y="3285544"/>
                <a:ext cx="2548577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6152147" y="3285544"/>
                <a:ext cx="2548577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1080000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矩形 29"/>
            <p:cNvSpPr/>
            <p:nvPr/>
          </p:nvSpPr>
          <p:spPr>
            <a:xfrm>
              <a:off x="6252160" y="5038967"/>
              <a:ext cx="21850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影视，文学，动漫，资讯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6033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1561378"/>
            <a:ext cx="42894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288" y="3528290"/>
            <a:ext cx="5106987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0"/>
          <p:cNvSpPr>
            <a:spLocks noChangeArrowheads="1"/>
          </p:cNvSpPr>
          <p:nvPr/>
        </p:nvSpPr>
        <p:spPr bwMode="auto">
          <a:xfrm>
            <a:off x="1214438" y="5188815"/>
            <a:ext cx="4560887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颠覆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麦当劳传统广告风格，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首次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二次元</a:t>
            </a:r>
            <a:r>
              <a:rPr lang="en-US" altLang="zh-CN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coser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出演广告故事片。</a:t>
            </a:r>
          </a:p>
        </p:txBody>
      </p:sp>
      <p:sp>
        <p:nvSpPr>
          <p:cNvPr id="17" name="矩形 16"/>
          <p:cNvSpPr/>
          <p:nvPr/>
        </p:nvSpPr>
        <p:spPr>
          <a:xfrm>
            <a:off x="782638" y="1561378"/>
            <a:ext cx="431800" cy="1751012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鬼</a:t>
            </a:r>
            <a:endParaRPr lang="en-US" altLang="zh-CN" sz="2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畜</a:t>
            </a:r>
            <a:endParaRPr lang="en-US" altLang="zh-CN" sz="2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</a:t>
            </a:r>
            <a:endParaRPr lang="en-US" altLang="zh-CN" sz="24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频</a:t>
            </a:r>
          </a:p>
        </p:txBody>
      </p:sp>
      <p:sp>
        <p:nvSpPr>
          <p:cNvPr id="18" name="矩形 17"/>
          <p:cNvSpPr/>
          <p:nvPr/>
        </p:nvSpPr>
        <p:spPr>
          <a:xfrm>
            <a:off x="10920413" y="3528290"/>
            <a:ext cx="360362" cy="2039938"/>
          </a:xfrm>
          <a:prstGeom prst="rect">
            <a:avLst/>
          </a:prstGeom>
          <a:solidFill>
            <a:srgbClr val="FED6E0">
              <a:alpha val="4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 sz="2400" b="1" dirty="0">
              <a:solidFill>
                <a:srgbClr val="EC304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10792820" y="3617190"/>
            <a:ext cx="615547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121917" tIns="60958" rIns="121917" bIns="60958">
            <a:spAutoFit/>
          </a:bodyPr>
          <a:lstStyle/>
          <a:p>
            <a:r>
              <a:rPr lang="en-US" altLang="zh-CN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Coser</a:t>
            </a:r>
            <a:r>
              <a:rPr lang="zh-CN" altLang="en-US" sz="2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故事片</a:t>
            </a:r>
          </a:p>
        </p:txBody>
      </p:sp>
      <p:sp>
        <p:nvSpPr>
          <p:cNvPr id="20" name="右箭头 14"/>
          <p:cNvSpPr/>
          <p:nvPr/>
        </p:nvSpPr>
        <p:spPr>
          <a:xfrm flipH="1">
            <a:off x="5870575" y="2701203"/>
            <a:ext cx="4938713" cy="17938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>
              <a:solidFill>
                <a:srgbClr val="EC304B"/>
              </a:solidFill>
            </a:endParaRPr>
          </a:p>
        </p:txBody>
      </p:sp>
      <p:sp>
        <p:nvSpPr>
          <p:cNvPr id="21" name="右箭头 15"/>
          <p:cNvSpPr/>
          <p:nvPr/>
        </p:nvSpPr>
        <p:spPr>
          <a:xfrm>
            <a:off x="1292225" y="4993553"/>
            <a:ext cx="4273550" cy="19526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>
              <a:solidFill>
                <a:srgbClr val="EC304B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9720263" y="673965"/>
            <a:ext cx="1490662" cy="5175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dirty="0"/>
              <a:t>线上预热</a:t>
            </a:r>
          </a:p>
        </p:txBody>
      </p:sp>
      <p:sp>
        <p:nvSpPr>
          <p:cNvPr id="26" name="矩形 25"/>
          <p:cNvSpPr/>
          <p:nvPr/>
        </p:nvSpPr>
        <p:spPr>
          <a:xfrm>
            <a:off x="5870575" y="162071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人气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主制作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喜欢二次元美少女有什么错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二次元最流行的视频形式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植入广告也可以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弹幕满屏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sp>
        <p:nvSpPr>
          <p:cNvPr id="27" name="矩形 26"/>
          <p:cNvSpPr/>
          <p:nvPr/>
        </p:nvSpPr>
        <p:spPr>
          <a:xfrm>
            <a:off x="1292225" y="903359"/>
            <a:ext cx="8358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二次元传播 ① 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二次元视频</a:t>
            </a:r>
          </a:p>
        </p:txBody>
      </p:sp>
    </p:spTree>
    <p:extLst>
      <p:ext uri="{BB962C8B-B14F-4D97-AF65-F5344CB8AC3E}">
        <p14:creationId xmlns:p14="http://schemas.microsoft.com/office/powerpoint/2010/main" val="120890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24" y="1616191"/>
            <a:ext cx="2613025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62" y="1640004"/>
            <a:ext cx="2598737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22"/>
          <p:cNvSpPr>
            <a:spLocks noChangeArrowheads="1"/>
          </p:cNvSpPr>
          <p:nvPr/>
        </p:nvSpPr>
        <p:spPr bwMode="auto">
          <a:xfrm>
            <a:off x="7502612" y="1908291"/>
            <a:ext cx="5089525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漫画主角与艾木娘相遇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穿越→点餐互动→趴体报名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独特漫画剧情式</a:t>
            </a:r>
            <a:r>
              <a:rPr lang="en-US" altLang="zh-CN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H5</a:t>
            </a:r>
          </a:p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吸引</a:t>
            </a:r>
            <a:r>
              <a:rPr lang="en-US" altLang="zh-CN" sz="20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50W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人次参与互动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824" y="3808529"/>
            <a:ext cx="24241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224" y="3808529"/>
            <a:ext cx="23733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9687012" y="657341"/>
            <a:ext cx="1490662" cy="5175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dirty="0"/>
              <a:t>线上预热</a:t>
            </a:r>
          </a:p>
        </p:txBody>
      </p:sp>
      <p:sp>
        <p:nvSpPr>
          <p:cNvPr id="10" name="矩形 9"/>
          <p:cNvSpPr/>
          <p:nvPr/>
        </p:nvSpPr>
        <p:spPr>
          <a:xfrm>
            <a:off x="1292225" y="903359"/>
            <a:ext cx="8358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二次元传播 ② 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剧情式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H5</a:t>
            </a:r>
          </a:p>
        </p:txBody>
      </p:sp>
    </p:spTree>
    <p:extLst>
      <p:ext uri="{BB962C8B-B14F-4D97-AF65-F5344CB8AC3E}">
        <p14:creationId xmlns:p14="http://schemas.microsoft.com/office/powerpoint/2010/main" val="248699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209885"/>
            <a:ext cx="21685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邮箱大师\temp\Clip(08-03-20-27-27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246397"/>
            <a:ext cx="162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D:\邮箱大师\temp\Clip(08-03-20-29-39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772110"/>
            <a:ext cx="1568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D:\邮箱大师\temp\Clip(08-03-20-28-59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772110"/>
            <a:ext cx="22653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4"/>
          <p:cNvSpPr>
            <a:spLocks noChangeArrowheads="1"/>
          </p:cNvSpPr>
          <p:nvPr/>
        </p:nvSpPr>
        <p:spPr bwMode="auto">
          <a:xfrm>
            <a:off x="1052513" y="3418097"/>
            <a:ext cx="127158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《仙世录》</a:t>
            </a:r>
          </a:p>
        </p:txBody>
      </p:sp>
      <p:sp>
        <p:nvSpPr>
          <p:cNvPr id="8" name="矩形 25"/>
          <p:cNvSpPr>
            <a:spLocks noChangeArrowheads="1"/>
          </p:cNvSpPr>
          <p:nvPr/>
        </p:nvSpPr>
        <p:spPr bwMode="auto">
          <a:xfrm>
            <a:off x="579956" y="5980322"/>
            <a:ext cx="2092875" cy="4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《漫画家与大明星》</a:t>
            </a:r>
          </a:p>
        </p:txBody>
      </p:sp>
      <p:sp>
        <p:nvSpPr>
          <p:cNvPr id="9" name="矩形 26"/>
          <p:cNvSpPr>
            <a:spLocks noChangeArrowheads="1"/>
          </p:cNvSpPr>
          <p:nvPr/>
        </p:nvSpPr>
        <p:spPr bwMode="auto">
          <a:xfrm>
            <a:off x="3163888" y="3418097"/>
            <a:ext cx="147796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rgbClr val="8080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《嗜谎之神》</a:t>
            </a:r>
          </a:p>
        </p:txBody>
      </p:sp>
      <p:sp>
        <p:nvSpPr>
          <p:cNvPr id="10" name="矩形 27"/>
          <p:cNvSpPr>
            <a:spLocks noChangeArrowheads="1"/>
          </p:cNvSpPr>
          <p:nvPr/>
        </p:nvSpPr>
        <p:spPr bwMode="auto">
          <a:xfrm>
            <a:off x="3076102" y="5980322"/>
            <a:ext cx="1477321" cy="4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《中国怪谈》</a:t>
            </a:r>
          </a:p>
        </p:txBody>
      </p:sp>
      <p:sp>
        <p:nvSpPr>
          <p:cNvPr id="11" name="矩形 28"/>
          <p:cNvSpPr>
            <a:spLocks noChangeArrowheads="1"/>
          </p:cNvSpPr>
          <p:nvPr/>
        </p:nvSpPr>
        <p:spPr bwMode="auto">
          <a:xfrm>
            <a:off x="4670425" y="1595647"/>
            <a:ext cx="33607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部漫画作品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结合麦当劳元素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的番外篇，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内容与品牌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的深度结合引发粉丝们对麦当劳漫画实体店瞎想。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3814972"/>
            <a:ext cx="15875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1222585"/>
            <a:ext cx="15875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1222585"/>
            <a:ext cx="15954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25" y="3814972"/>
            <a:ext cx="15811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98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33"/>
          <p:cNvSpPr>
            <a:spLocks noChangeArrowheads="1"/>
          </p:cNvSpPr>
          <p:nvPr/>
        </p:nvSpPr>
        <p:spPr bwMode="auto">
          <a:xfrm>
            <a:off x="4700588" y="4784935"/>
            <a:ext cx="335915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同人画师创作系列海报，麦当劳点餐机拟人形象艾木娘分别与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位漫画主角同框，使麦当劳与网易漫画的</a:t>
            </a:r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漫画人物深度结合</a:t>
            </a:r>
            <a:r>
              <a:rPr lang="zh-CN" altLang="en-US" sz="15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7" name="矩形 34"/>
          <p:cNvSpPr>
            <a:spLocks noChangeArrowheads="1"/>
          </p:cNvSpPr>
          <p:nvPr/>
        </p:nvSpPr>
        <p:spPr bwMode="auto">
          <a:xfrm>
            <a:off x="5132388" y="2756110"/>
            <a:ext cx="2640012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sz="3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漫画番外篇</a:t>
            </a:r>
            <a:endParaRPr lang="zh-CN" altLang="en-US" sz="3700" dirty="0">
              <a:solidFill>
                <a:srgbClr val="FFC000"/>
              </a:solidFill>
            </a:endParaRPr>
          </a:p>
        </p:txBody>
      </p:sp>
      <p:sp>
        <p:nvSpPr>
          <p:cNvPr id="18" name="矩形 35"/>
          <p:cNvSpPr>
            <a:spLocks noChangeArrowheads="1"/>
          </p:cNvSpPr>
          <p:nvPr/>
        </p:nvSpPr>
        <p:spPr bwMode="auto">
          <a:xfrm>
            <a:off x="5387975" y="3935622"/>
            <a:ext cx="2160588" cy="69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sz="3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同人海报</a:t>
            </a:r>
            <a:endParaRPr lang="zh-CN" altLang="en-US" sz="3700" dirty="0">
              <a:solidFill>
                <a:srgbClr val="FFC000"/>
              </a:solidFill>
            </a:endParaRPr>
          </a:p>
        </p:txBody>
      </p:sp>
      <p:sp>
        <p:nvSpPr>
          <p:cNvPr id="19" name="右箭头 36"/>
          <p:cNvSpPr/>
          <p:nvPr/>
        </p:nvSpPr>
        <p:spPr>
          <a:xfrm>
            <a:off x="7499350" y="4016585"/>
            <a:ext cx="382588" cy="51117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0" name="右箭头 37"/>
          <p:cNvSpPr/>
          <p:nvPr/>
        </p:nvSpPr>
        <p:spPr>
          <a:xfrm flipH="1">
            <a:off x="4791075" y="2857710"/>
            <a:ext cx="384175" cy="511175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720263" y="624097"/>
            <a:ext cx="1490662" cy="5175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dirty="0"/>
              <a:t>线上预热</a:t>
            </a:r>
          </a:p>
        </p:txBody>
      </p:sp>
      <p:sp>
        <p:nvSpPr>
          <p:cNvPr id="23" name="矩形 22"/>
          <p:cNvSpPr/>
          <p:nvPr/>
        </p:nvSpPr>
        <p:spPr>
          <a:xfrm>
            <a:off x="1292225" y="687232"/>
            <a:ext cx="83581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二次元传播 ③ </a:t>
            </a:r>
            <a:r>
              <a:rPr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漫画衍生内容</a:t>
            </a:r>
          </a:p>
        </p:txBody>
      </p:sp>
    </p:spTree>
    <p:extLst>
      <p:ext uri="{BB962C8B-B14F-4D97-AF65-F5344CB8AC3E}">
        <p14:creationId xmlns:p14="http://schemas.microsoft.com/office/powerpoint/2010/main" val="2718823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75" y="1813718"/>
            <a:ext cx="243681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450" y="1813718"/>
            <a:ext cx="2438400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88" y="3729831"/>
            <a:ext cx="24384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450" y="3729831"/>
            <a:ext cx="24384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0594" y="1835150"/>
            <a:ext cx="2066925" cy="3724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33407" y="1835150"/>
            <a:ext cx="2211387" cy="17367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右弧形箭头 35"/>
          <p:cNvSpPr/>
          <p:nvPr/>
        </p:nvSpPr>
        <p:spPr>
          <a:xfrm flipH="1">
            <a:off x="3214244" y="3294063"/>
            <a:ext cx="312738" cy="784225"/>
          </a:xfrm>
          <a:prstGeom prst="curved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右弧形箭头 36"/>
          <p:cNvSpPr/>
          <p:nvPr/>
        </p:nvSpPr>
        <p:spPr>
          <a:xfrm flipH="1">
            <a:off x="3214244" y="4365625"/>
            <a:ext cx="312738" cy="784225"/>
          </a:xfrm>
          <a:prstGeom prst="curved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右箭头 37"/>
          <p:cNvSpPr/>
          <p:nvPr/>
        </p:nvSpPr>
        <p:spPr>
          <a:xfrm>
            <a:off x="3271394" y="2735263"/>
            <a:ext cx="312738" cy="334962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133407" y="3460750"/>
            <a:ext cx="2211387" cy="1047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33407" y="4508500"/>
            <a:ext cx="2211387" cy="1050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C:\Users\hzxujiayun3\Desktop\图片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107" y="1835150"/>
            <a:ext cx="11176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431563" y="3394868"/>
            <a:ext cx="1249362" cy="127317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lIns="121917" tIns="60958" rIns="121917" bIns="60958">
            <a:spAutoFit/>
          </a:bodyPr>
          <a:lstStyle/>
          <a:p>
            <a:r>
              <a:rPr lang="zh-CN" altLang="en-US" sz="3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漫画套餐</a:t>
            </a:r>
          </a:p>
        </p:txBody>
      </p:sp>
      <p:sp>
        <p:nvSpPr>
          <p:cNvPr id="15" name="TextBox 33"/>
          <p:cNvSpPr txBox="1">
            <a:spLocks noChangeArrowheads="1"/>
          </p:cNvSpPr>
          <p:nvPr/>
        </p:nvSpPr>
        <p:spPr bwMode="auto">
          <a:xfrm>
            <a:off x="2791969" y="1773238"/>
            <a:ext cx="134461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2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二次元</a:t>
            </a:r>
            <a:endParaRPr lang="en-US" altLang="zh-CN" sz="27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点餐</a:t>
            </a:r>
            <a:r>
              <a:rPr lang="en-US" altLang="zh-CN" sz="2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UI</a:t>
            </a:r>
            <a:endParaRPr lang="zh-CN" altLang="en-US" sz="27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720263" y="624097"/>
            <a:ext cx="1490662" cy="5175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dirty="0"/>
              <a:t>主题店筹备</a:t>
            </a:r>
          </a:p>
        </p:txBody>
      </p:sp>
      <p:sp>
        <p:nvSpPr>
          <p:cNvPr id="18" name="矩形 17"/>
          <p:cNvSpPr/>
          <p:nvPr/>
        </p:nvSpPr>
        <p:spPr>
          <a:xfrm>
            <a:off x="813809" y="77229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漫画套餐新体验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63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20263" y="624097"/>
            <a:ext cx="1490662" cy="517525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dirty="0"/>
              <a:t>活动引爆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r="-104"/>
          <a:stretch>
            <a:fillRect/>
          </a:stretch>
        </p:blipFill>
        <p:spPr bwMode="auto">
          <a:xfrm>
            <a:off x="593062" y="3839239"/>
            <a:ext cx="280352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E:\BaiduYunDownload\M记直播现场图\0814\688388354_副本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62" y="1748501"/>
            <a:ext cx="26289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212" y="1748501"/>
            <a:ext cx="297180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99" y="3839239"/>
            <a:ext cx="26574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099" y="3839239"/>
            <a:ext cx="2659063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437" y="1748501"/>
            <a:ext cx="2509837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587" y="1748501"/>
            <a:ext cx="13049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299" y="1748501"/>
            <a:ext cx="12382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304"/>
          <a:stretch>
            <a:fillRect/>
          </a:stretch>
        </p:blipFill>
        <p:spPr bwMode="auto">
          <a:xfrm>
            <a:off x="10367299" y="3839239"/>
            <a:ext cx="1247775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r="6081"/>
          <a:stretch>
            <a:fillRect/>
          </a:stretch>
        </p:blipFill>
        <p:spPr bwMode="auto">
          <a:xfrm>
            <a:off x="8990937" y="3839239"/>
            <a:ext cx="1295400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/>
          <p:cNvSpPr/>
          <p:nvPr/>
        </p:nvSpPr>
        <p:spPr>
          <a:xfrm>
            <a:off x="822297" y="77229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线下主题活动</a:t>
            </a:r>
            <a:endParaRPr lang="zh-CN" alt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037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\Users\hzxujiayun3\Desktop\45914869182717222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9999" y="1125018"/>
            <a:ext cx="2709863" cy="1908175"/>
          </a:xfrm>
          <a:prstGeom prst="rect">
            <a:avLst/>
          </a:prstGeom>
          <a:noFill/>
          <a:ln w="31750"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/>
          <a:srcRect b="11276"/>
          <a:stretch/>
        </p:blipFill>
        <p:spPr bwMode="auto">
          <a:xfrm>
            <a:off x="3769999" y="3593580"/>
            <a:ext cx="2709863" cy="21288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349" y="1125018"/>
            <a:ext cx="2776538" cy="4597400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 37"/>
          <p:cNvSpPr/>
          <p:nvPr/>
        </p:nvSpPr>
        <p:spPr bwMode="auto">
          <a:xfrm>
            <a:off x="698187" y="3706293"/>
            <a:ext cx="1444625" cy="1109662"/>
          </a:xfrm>
          <a:prstGeom prst="roundRect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38"/>
          <p:cNvSpPr>
            <a:spLocks noChangeArrowheads="1"/>
          </p:cNvSpPr>
          <p:nvPr/>
        </p:nvSpPr>
        <p:spPr bwMode="auto">
          <a:xfrm>
            <a:off x="1442623" y="5666855"/>
            <a:ext cx="1400377" cy="4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站直播推荐</a:t>
            </a:r>
          </a:p>
        </p:txBody>
      </p:sp>
      <p:sp>
        <p:nvSpPr>
          <p:cNvPr id="7" name="矩形 39"/>
          <p:cNvSpPr>
            <a:spLocks noChangeArrowheads="1"/>
          </p:cNvSpPr>
          <p:nvPr/>
        </p:nvSpPr>
        <p:spPr bwMode="auto">
          <a:xfrm>
            <a:off x="4387873" y="3033193"/>
            <a:ext cx="1474115" cy="4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主直播</a:t>
            </a:r>
          </a:p>
        </p:txBody>
      </p:sp>
      <p:sp>
        <p:nvSpPr>
          <p:cNvPr id="8" name="矩形 40"/>
          <p:cNvSpPr>
            <a:spLocks noChangeArrowheads="1"/>
          </p:cNvSpPr>
          <p:nvPr/>
        </p:nvSpPr>
        <p:spPr bwMode="auto">
          <a:xfrm>
            <a:off x="4284471" y="5666855"/>
            <a:ext cx="1682506" cy="44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新闻客户端直播</a:t>
            </a:r>
          </a:p>
        </p:txBody>
      </p:sp>
      <p:sp>
        <p:nvSpPr>
          <p:cNvPr id="9" name="矩形 41"/>
          <p:cNvSpPr>
            <a:spLocks noChangeArrowheads="1"/>
          </p:cNvSpPr>
          <p:nvPr/>
        </p:nvSpPr>
        <p:spPr bwMode="auto">
          <a:xfrm>
            <a:off x="6938649" y="1347268"/>
            <a:ext cx="4610100" cy="4154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站人气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UP</a:t>
            </a:r>
            <a:r>
              <a:rPr lang="zh-CN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主直播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网易新闻客户端官方直播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网友自发直播</a:t>
            </a:r>
            <a:endParaRPr lang="en-US" altLang="zh-CN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3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累计参与</a:t>
            </a:r>
            <a:r>
              <a:rPr lang="en-US" altLang="zh-CN" sz="43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200W</a:t>
            </a:r>
            <a:r>
              <a:rPr lang="zh-CN" altLang="en-US" sz="43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43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通过使用固定摄像头、手机、图文等方式，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2500"/>
              </a:lnSpc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提供多视角、多形式全方位立体生动的现场感受，吸引大量二次元等各个领域粉丝观众。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9767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033953"/>
            <a:ext cx="12319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1094278"/>
            <a:ext cx="1143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1102216"/>
            <a:ext cx="1168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9"/>
          <p:cNvSpPr>
            <a:spLocks noChangeArrowheads="1"/>
          </p:cNvSpPr>
          <p:nvPr/>
        </p:nvSpPr>
        <p:spPr bwMode="auto">
          <a:xfrm>
            <a:off x="0" y="2303953"/>
            <a:ext cx="1728788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43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微博</a:t>
            </a:r>
            <a:endParaRPr lang="en-US" altLang="zh-CN" sz="43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艾木娘的不思议之旅</a:t>
            </a:r>
            <a:r>
              <a:rPr lang="en-US" altLang="zh-CN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#</a:t>
            </a: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阅读量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1242.3W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1164128"/>
            <a:ext cx="2338388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3146916"/>
            <a:ext cx="233838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52"/>
          <p:cNvSpPr>
            <a:spLocks noChangeArrowheads="1"/>
          </p:cNvSpPr>
          <p:nvPr/>
        </p:nvSpPr>
        <p:spPr bwMode="auto">
          <a:xfrm>
            <a:off x="3937000" y="2303953"/>
            <a:ext cx="13462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sz="43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endParaRPr lang="en-US" altLang="zh-CN" sz="43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阅读总量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37.5W</a:t>
            </a:r>
            <a:endParaRPr lang="zh-CN" altLang="en-US" sz="2700" b="1" dirty="0">
              <a:solidFill>
                <a:schemeClr val="bg1"/>
              </a:solidFill>
            </a:endParaRPr>
          </a:p>
        </p:txBody>
      </p:sp>
      <p:sp>
        <p:nvSpPr>
          <p:cNvPr id="9" name="矩形 53"/>
          <p:cNvSpPr>
            <a:spLocks noChangeArrowheads="1"/>
          </p:cNvSpPr>
          <p:nvPr/>
        </p:nvSpPr>
        <p:spPr bwMode="auto">
          <a:xfrm>
            <a:off x="7870825" y="2318241"/>
            <a:ext cx="1346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/>
          <a:p>
            <a:r>
              <a:rPr lang="zh-CN" altLang="en-US" sz="43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论坛</a:t>
            </a:r>
            <a:endParaRPr lang="en-US" altLang="zh-CN" sz="43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3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贴吧</a:t>
            </a:r>
            <a:endParaRPr lang="en-US" altLang="zh-CN" sz="43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参与人数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7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73.6W</a:t>
            </a:r>
            <a:endParaRPr lang="zh-CN" altLang="en-US" sz="27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0" y="1102216"/>
            <a:ext cx="2719388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50" y="3791441"/>
            <a:ext cx="27273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3" y="1164128"/>
            <a:ext cx="2613025" cy="4611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 rot="20665450">
            <a:off x="1012825" y="4140691"/>
            <a:ext cx="2441575" cy="1204912"/>
          </a:xfrm>
          <a:prstGeom prst="rect">
            <a:avLst/>
          </a:prstGeom>
          <a:solidFill>
            <a:srgbClr val="FED6E0">
              <a:alpha val="40000"/>
            </a:srgbClr>
          </a:solidFill>
          <a:ln>
            <a:solidFill>
              <a:srgbClr val="EC30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3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报名微博</a:t>
            </a:r>
            <a:endParaRPr lang="en-US" altLang="zh-CN" sz="37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3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转发过千</a:t>
            </a:r>
          </a:p>
        </p:txBody>
      </p:sp>
      <p:sp>
        <p:nvSpPr>
          <p:cNvPr id="14" name="矩形 13"/>
          <p:cNvSpPr/>
          <p:nvPr/>
        </p:nvSpPr>
        <p:spPr>
          <a:xfrm rot="20665450">
            <a:off x="4659313" y="3967653"/>
            <a:ext cx="3198812" cy="1268413"/>
          </a:xfrm>
          <a:prstGeom prst="rect">
            <a:avLst/>
          </a:prstGeom>
          <a:solidFill>
            <a:srgbClr val="FED6E0">
              <a:alpha val="40000"/>
            </a:srgbClr>
          </a:solidFill>
          <a:ln>
            <a:solidFill>
              <a:srgbClr val="EC30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3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营销行业代表</a:t>
            </a:r>
            <a:endParaRPr lang="en-US" altLang="zh-CN" sz="37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3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主动报道分享</a:t>
            </a:r>
          </a:p>
        </p:txBody>
      </p:sp>
      <p:sp>
        <p:nvSpPr>
          <p:cNvPr id="15" name="矩形 14"/>
          <p:cNvSpPr/>
          <p:nvPr/>
        </p:nvSpPr>
        <p:spPr>
          <a:xfrm rot="20665450">
            <a:off x="9429750" y="3488228"/>
            <a:ext cx="2441575" cy="1204913"/>
          </a:xfrm>
          <a:prstGeom prst="rect">
            <a:avLst/>
          </a:prstGeom>
          <a:solidFill>
            <a:srgbClr val="FED6E0">
              <a:alpha val="40000"/>
            </a:srgbClr>
          </a:solidFill>
          <a:ln>
            <a:solidFill>
              <a:srgbClr val="EC30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r>
              <a:rPr lang="zh-CN" altLang="en-US" sz="3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热门贴</a:t>
            </a:r>
            <a:endParaRPr lang="en-US" altLang="zh-CN" sz="37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defRPr/>
            </a:pPr>
            <a:r>
              <a:rPr lang="zh-CN" altLang="en-US" sz="37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点击第一</a:t>
            </a:r>
          </a:p>
        </p:txBody>
      </p:sp>
    </p:spTree>
    <p:extLst>
      <p:ext uri="{BB962C8B-B14F-4D97-AF65-F5344CB8AC3E}">
        <p14:creationId xmlns:p14="http://schemas.microsoft.com/office/powerpoint/2010/main" val="2062348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276"/>
            <a:ext cx="12192000" cy="667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41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yunwen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2213" y="645348"/>
            <a:ext cx="864096" cy="6292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9552" y="4545077"/>
            <a:ext cx="9572897" cy="116864"/>
          </a:xfrm>
          <a:prstGeom prst="rect">
            <a:avLst/>
          </a:prstGeom>
          <a:solidFill>
            <a:srgbClr val="DEA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72055" y="4797153"/>
            <a:ext cx="10026869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rgbClr val="FFC001"/>
                </a:solidFill>
              </a:rPr>
              <a:t>伊利</a:t>
            </a:r>
            <a:r>
              <a:rPr lang="en-US" altLang="zh-CN" sz="3200" dirty="0" err="1">
                <a:solidFill>
                  <a:srgbClr val="FFC001"/>
                </a:solidFill>
              </a:rPr>
              <a:t>Byebye</a:t>
            </a:r>
            <a:r>
              <a:rPr lang="zh-CN" altLang="en-US" sz="3200" dirty="0">
                <a:solidFill>
                  <a:srgbClr val="FFC001"/>
                </a:solidFill>
              </a:rPr>
              <a:t>君</a:t>
            </a:r>
            <a:r>
              <a:rPr lang="en-US" altLang="zh-CN" sz="3200" dirty="0">
                <a:solidFill>
                  <a:srgbClr val="FFC001"/>
                </a:solidFill>
              </a:rPr>
              <a:t>2017</a:t>
            </a:r>
            <a:r>
              <a:rPr lang="zh-CN" altLang="en-US" sz="3200" dirty="0">
                <a:solidFill>
                  <a:srgbClr val="FFC001"/>
                </a:solidFill>
              </a:rPr>
              <a:t>年品牌传播项目</a:t>
            </a:r>
            <a:endParaRPr lang="en-US" altLang="zh-CN" sz="3200" dirty="0">
              <a:solidFill>
                <a:srgbClr val="FFC00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732" y="1158023"/>
            <a:ext cx="6106535" cy="3387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49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56430" y="819294"/>
            <a:ext cx="11136312" cy="4000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伊利专为网生新一代消费者打造的二次元卡通品牌</a:t>
            </a:r>
            <a:r>
              <a:rPr lang="en-US" altLang="zh-CN" sz="20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——</a:t>
            </a:r>
            <a:r>
              <a:rPr lang="en-US" altLang="zh-CN" sz="2000" b="1" dirty="0" err="1">
                <a:solidFill>
                  <a:schemeClr val="bg1"/>
                </a:solidFill>
                <a:latin typeface="微软雅黑" charset="0"/>
                <a:ea typeface="微软雅黑" charset="0"/>
              </a:rPr>
              <a:t>Byebye</a:t>
            </a:r>
            <a:r>
              <a:rPr lang="zh-CN" altLang="en-US" sz="20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君</a:t>
            </a:r>
          </a:p>
        </p:txBody>
      </p:sp>
      <p:sp>
        <p:nvSpPr>
          <p:cNvPr id="3" name="矩形 2"/>
          <p:cNvSpPr/>
          <p:nvPr/>
        </p:nvSpPr>
        <p:spPr>
          <a:xfrm>
            <a:off x="540530" y="819294"/>
            <a:ext cx="142875" cy="40005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4" name="그림 19" descr="사진틀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992" y="1540019"/>
            <a:ext cx="71691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2"/>
          <p:cNvGrpSpPr>
            <a:grpSpLocks/>
          </p:cNvGrpSpPr>
          <p:nvPr/>
        </p:nvGrpSpPr>
        <p:grpSpPr bwMode="auto">
          <a:xfrm>
            <a:off x="5558618" y="2181369"/>
            <a:ext cx="3543089" cy="3017837"/>
            <a:chOff x="5758963" y="2155699"/>
            <a:chExt cx="3327884" cy="3016970"/>
          </a:xfrm>
        </p:grpSpPr>
        <p:sp>
          <p:nvSpPr>
            <p:cNvPr id="6" name="圆角矩形 15"/>
            <p:cNvSpPr/>
            <p:nvPr/>
          </p:nvSpPr>
          <p:spPr>
            <a:xfrm>
              <a:off x="5773874" y="2155699"/>
              <a:ext cx="897628" cy="4110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姓名</a:t>
              </a:r>
            </a:p>
          </p:txBody>
        </p:sp>
        <p:sp>
          <p:nvSpPr>
            <p:cNvPr id="7" name="圆角矩形 16"/>
            <p:cNvSpPr/>
            <p:nvPr/>
          </p:nvSpPr>
          <p:spPr>
            <a:xfrm>
              <a:off x="5776856" y="2673075"/>
              <a:ext cx="906574" cy="4110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>
                  <a:solidFill>
                    <a:schemeClr val="bg1"/>
                  </a:solidFill>
                  <a:latin typeface="微软雅黑" charset="0"/>
                  <a:ea typeface="微软雅黑" charset="0"/>
                </a:rPr>
                <a:t>生长环境</a:t>
              </a:r>
            </a:p>
          </p:txBody>
        </p:sp>
        <p:sp>
          <p:nvSpPr>
            <p:cNvPr id="8" name="圆角矩形 17"/>
            <p:cNvSpPr/>
            <p:nvPr/>
          </p:nvSpPr>
          <p:spPr>
            <a:xfrm>
              <a:off x="5773874" y="3190452"/>
              <a:ext cx="897628" cy="4110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身高</a:t>
              </a:r>
            </a:p>
          </p:txBody>
        </p:sp>
        <p:sp>
          <p:nvSpPr>
            <p:cNvPr id="9" name="圆角矩形 18"/>
            <p:cNvSpPr/>
            <p:nvPr/>
          </p:nvSpPr>
          <p:spPr>
            <a:xfrm>
              <a:off x="5773874" y="3706240"/>
              <a:ext cx="897628" cy="411045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体重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6671502" y="2196962"/>
              <a:ext cx="955778" cy="3076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400" b="1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Byebye</a:t>
              </a:r>
              <a:r>
                <a:rPr lang="zh-CN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君</a:t>
              </a:r>
            </a:p>
          </p:txBody>
        </p:sp>
        <p:sp>
          <p:nvSpPr>
            <p:cNvPr id="11" name="矩形 20"/>
            <p:cNvSpPr>
              <a:spLocks noChangeArrowheads="1"/>
            </p:cNvSpPr>
            <p:nvPr/>
          </p:nvSpPr>
          <p:spPr bwMode="auto">
            <a:xfrm>
              <a:off x="6671502" y="2768298"/>
              <a:ext cx="2415345" cy="3076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独生女，在有爱的家庭里长大 </a:t>
              </a:r>
              <a:endPara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680448" y="3263456"/>
              <a:ext cx="771188" cy="3076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160CM</a:t>
              </a:r>
              <a:endParaRPr lang="zh-CN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695359" y="3774484"/>
              <a:ext cx="509948" cy="307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</a:t>
              </a: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密</a:t>
              </a:r>
              <a:endParaRPr lang="zh-CN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圆角矩形 23"/>
            <p:cNvSpPr/>
            <p:nvPr/>
          </p:nvSpPr>
          <p:spPr>
            <a:xfrm>
              <a:off x="5758963" y="4244249"/>
              <a:ext cx="897628" cy="4110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>
                  <a:solidFill>
                    <a:schemeClr val="bg1"/>
                  </a:solidFill>
                  <a:latin typeface="微软雅黑" charset="0"/>
                  <a:ea typeface="微软雅黑" charset="0"/>
                </a:rPr>
                <a:t>年龄</a:t>
              </a:r>
            </a:p>
          </p:txBody>
        </p:sp>
        <p:sp>
          <p:nvSpPr>
            <p:cNvPr id="15" name="圆角矩形 24"/>
            <p:cNvSpPr/>
            <p:nvPr/>
          </p:nvSpPr>
          <p:spPr>
            <a:xfrm>
              <a:off x="5758963" y="4761625"/>
              <a:ext cx="897628" cy="41104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星座</a:t>
              </a:r>
            </a:p>
          </p:txBody>
        </p:sp>
        <p:sp>
          <p:nvSpPr>
            <p:cNvPr id="16" name="矩形 15"/>
            <p:cNvSpPr/>
            <p:nvPr/>
          </p:nvSpPr>
          <p:spPr>
            <a:xfrm>
              <a:off x="6695359" y="4304556"/>
              <a:ext cx="978146" cy="30788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保密</a:t>
              </a:r>
              <a:r>
                <a:rPr lang="en-US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(20+)</a:t>
              </a:r>
              <a:endParaRPr lang="zh-CN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692377" y="4809236"/>
              <a:ext cx="679344" cy="30768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zh-CN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双子座</a:t>
              </a:r>
            </a:p>
          </p:txBody>
        </p:sp>
      </p:grpSp>
      <p:grpSp>
        <p:nvGrpSpPr>
          <p:cNvPr id="18" name="组合 3"/>
          <p:cNvGrpSpPr>
            <a:grpSpLocks/>
          </p:cNvGrpSpPr>
          <p:nvPr/>
        </p:nvGrpSpPr>
        <p:grpSpPr bwMode="auto">
          <a:xfrm>
            <a:off x="7666817" y="3687906"/>
            <a:ext cx="4251325" cy="1679575"/>
            <a:chOff x="8268569" y="3664742"/>
            <a:chExt cx="4252283" cy="1679703"/>
          </a:xfrm>
        </p:grpSpPr>
        <p:sp>
          <p:nvSpPr>
            <p:cNvPr id="19" name="圆角矩形 28"/>
            <p:cNvSpPr/>
            <p:nvPr/>
          </p:nvSpPr>
          <p:spPr>
            <a:xfrm>
              <a:off x="8278096" y="3721896"/>
              <a:ext cx="897140" cy="409606"/>
            </a:xfrm>
            <a:prstGeom prst="round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信念</a:t>
              </a:r>
            </a:p>
          </p:txBody>
        </p:sp>
        <p:sp>
          <p:nvSpPr>
            <p:cNvPr id="20" name="矩形 29"/>
            <p:cNvSpPr>
              <a:spLocks noChangeArrowheads="1"/>
            </p:cNvSpPr>
            <p:nvPr/>
          </p:nvSpPr>
          <p:spPr bwMode="auto">
            <a:xfrm>
              <a:off x="9175236" y="3664742"/>
              <a:ext cx="2159487" cy="52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没有一盒奶解决不了的事</a:t>
              </a:r>
              <a:endPara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和不好的心态说</a:t>
              </a:r>
              <a:r>
                <a:rPr lang="en-US" altLang="zh-CN" sz="1400" b="1" dirty="0" err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Byebye</a:t>
              </a:r>
              <a:endParaRPr lang="zh-CN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圆角矩形 30"/>
            <p:cNvSpPr/>
            <p:nvPr/>
          </p:nvSpPr>
          <p:spPr>
            <a:xfrm>
              <a:off x="8278096" y="4244224"/>
              <a:ext cx="897140" cy="411193"/>
            </a:xfrm>
            <a:prstGeom prst="roundRect">
              <a:avLst/>
            </a:prstGeom>
            <a:solidFill>
              <a:srgbClr val="4F81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>
                  <a:solidFill>
                    <a:schemeClr val="bg1"/>
                  </a:solidFill>
                  <a:latin typeface="微软雅黑" charset="0"/>
                  <a:ea typeface="微软雅黑" charset="0"/>
                </a:rPr>
                <a:t>兴趣</a:t>
              </a:r>
            </a:p>
          </p:txBody>
        </p:sp>
        <p:sp>
          <p:nvSpPr>
            <p:cNvPr id="22" name="矩形 31"/>
            <p:cNvSpPr>
              <a:spLocks noChangeArrowheads="1"/>
            </p:cNvSpPr>
            <p:nvPr/>
          </p:nvSpPr>
          <p:spPr bwMode="auto">
            <a:xfrm>
              <a:off x="9175236" y="4309316"/>
              <a:ext cx="3070917" cy="307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交朋友，</a:t>
              </a:r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尝试新奇事物，非常爱</a:t>
              </a:r>
              <a:r>
                <a:rPr lang="zh-CN" altLang="zh-CN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喝奶</a:t>
              </a:r>
            </a:p>
          </p:txBody>
        </p:sp>
        <p:sp>
          <p:nvSpPr>
            <p:cNvPr id="23" name="圆角矩形 32"/>
            <p:cNvSpPr/>
            <p:nvPr/>
          </p:nvSpPr>
          <p:spPr>
            <a:xfrm>
              <a:off x="8268569" y="4761789"/>
              <a:ext cx="897140" cy="411193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dist">
                <a:defRPr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朋友</a:t>
              </a:r>
            </a:p>
          </p:txBody>
        </p:sp>
        <p:sp>
          <p:nvSpPr>
            <p:cNvPr id="24" name="矩形 33"/>
            <p:cNvSpPr>
              <a:spLocks noChangeArrowheads="1"/>
            </p:cNvSpPr>
            <p:nvPr/>
          </p:nvSpPr>
          <p:spPr bwMode="auto">
            <a:xfrm>
              <a:off x="9168885" y="4820530"/>
              <a:ext cx="3351967" cy="52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奶糖（喝一万盒牛奶后召唤出来的牛奶</a:t>
              </a:r>
              <a:endPara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精灵，拥有超能力）</a:t>
              </a:r>
              <a:endParaRPr lang="zh-CN" altLang="en-US" sz="1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5"/>
          <p:cNvGrpSpPr>
            <a:grpSpLocks/>
          </p:cNvGrpSpPr>
          <p:nvPr/>
        </p:nvGrpSpPr>
        <p:grpSpPr bwMode="auto">
          <a:xfrm>
            <a:off x="-66574" y="1712889"/>
            <a:ext cx="5213350" cy="3483142"/>
            <a:chOff x="139797" y="2330864"/>
            <a:chExt cx="4425941" cy="2958111"/>
          </a:xfrm>
        </p:grpSpPr>
        <p:grpSp>
          <p:nvGrpSpPr>
            <p:cNvPr id="26" name="组合 19"/>
            <p:cNvGrpSpPr>
              <a:grpSpLocks/>
            </p:cNvGrpSpPr>
            <p:nvPr/>
          </p:nvGrpSpPr>
          <p:grpSpPr bwMode="auto">
            <a:xfrm>
              <a:off x="139797" y="2330864"/>
              <a:ext cx="4425941" cy="2958111"/>
              <a:chOff x="1593750" y="1086316"/>
              <a:chExt cx="7377424" cy="4873928"/>
            </a:xfrm>
          </p:grpSpPr>
          <p:sp>
            <p:nvSpPr>
              <p:cNvPr id="29" name="六边形 28"/>
              <p:cNvSpPr/>
              <p:nvPr/>
            </p:nvSpPr>
            <p:spPr>
              <a:xfrm>
                <a:off x="3276361" y="1581683"/>
                <a:ext cx="4212140" cy="3716359"/>
              </a:xfrm>
              <a:prstGeom prst="hexagon">
                <a:avLst/>
              </a:prstGeom>
              <a:solidFill>
                <a:srgbClr val="FFC61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cxnSp>
            <p:nvCxnSpPr>
              <p:cNvPr id="30" name="直接连接符 24"/>
              <p:cNvCxnSpPr/>
              <p:nvPr/>
            </p:nvCxnSpPr>
            <p:spPr>
              <a:xfrm>
                <a:off x="4224373" y="1581683"/>
                <a:ext cx="2307129" cy="3716359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25"/>
              <p:cNvCxnSpPr/>
              <p:nvPr/>
            </p:nvCxnSpPr>
            <p:spPr>
              <a:xfrm flipH="1">
                <a:off x="4224373" y="1581683"/>
                <a:ext cx="2307129" cy="3716359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26"/>
              <p:cNvCxnSpPr/>
              <p:nvPr/>
            </p:nvCxnSpPr>
            <p:spPr>
              <a:xfrm flipH="1">
                <a:off x="3276361" y="3440973"/>
                <a:ext cx="4212140" cy="0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椭圆 32"/>
              <p:cNvSpPr/>
              <p:nvPr/>
            </p:nvSpPr>
            <p:spPr>
              <a:xfrm>
                <a:off x="6079961" y="2170347"/>
                <a:ext cx="143774" cy="14439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7232402" y="3367668"/>
                <a:ext cx="143774" cy="144389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5871038" y="4276210"/>
                <a:ext cx="143774" cy="14439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4714105" y="4347294"/>
                <a:ext cx="143774" cy="14439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文本框 46"/>
              <p:cNvSpPr txBox="1">
                <a:spLocks noChangeArrowheads="1"/>
              </p:cNvSpPr>
              <p:nvPr/>
            </p:nvSpPr>
            <p:spPr bwMode="auto">
              <a:xfrm>
                <a:off x="3083053" y="1086316"/>
                <a:ext cx="1358319" cy="62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kumimoji="1" lang="zh-CN" altLang="en-US" sz="1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真实</a:t>
                </a:r>
                <a:endParaRPr kumimoji="1" lang="en-US" altLang="zh-CN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pitchFamily="34" charset="0"/>
                </a:endParaRPr>
              </a:p>
              <a:p>
                <a:pPr algn="ctr"/>
                <a:r>
                  <a:rPr kumimoji="1" lang="zh-CN" altLang="en-US" sz="11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（</a:t>
                </a:r>
                <a:r>
                  <a:rPr kumimoji="1" lang="en-US" altLang="zh-CN" sz="11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65%</a:t>
                </a:r>
                <a:r>
                  <a:rPr kumimoji="1" lang="zh-CN" altLang="en-US" sz="11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）</a:t>
                </a:r>
              </a:p>
            </p:txBody>
          </p:sp>
          <p:sp>
            <p:nvSpPr>
              <p:cNvPr id="38" name="文本框 47"/>
              <p:cNvSpPr txBox="1">
                <a:spLocks noChangeArrowheads="1"/>
              </p:cNvSpPr>
              <p:nvPr/>
            </p:nvSpPr>
            <p:spPr bwMode="auto">
              <a:xfrm>
                <a:off x="6561884" y="1217672"/>
                <a:ext cx="1476171" cy="62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kumimoji="1" lang="zh-CN" altLang="en-US" sz="1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仗义</a:t>
                </a:r>
                <a:endParaRPr kumimoji="1" lang="en-US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pitchFamily="34" charset="0"/>
                </a:endParaRPr>
              </a:p>
              <a:p>
                <a:pPr algn="ctr"/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（</a:t>
                </a:r>
                <a:r>
                  <a:rPr kumimoji="1" lang="en-US" altLang="zh-CN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75%</a:t>
                </a:r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）</a:t>
                </a:r>
              </a:p>
            </p:txBody>
          </p:sp>
          <p:sp>
            <p:nvSpPr>
              <p:cNvPr id="39" name="文本框 48"/>
              <p:cNvSpPr txBox="1">
                <a:spLocks noChangeArrowheads="1"/>
              </p:cNvSpPr>
              <p:nvPr/>
            </p:nvSpPr>
            <p:spPr bwMode="auto">
              <a:xfrm>
                <a:off x="7497034" y="3279566"/>
                <a:ext cx="1474140" cy="387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kumimoji="1" lang="zh-CN" altLang="en-US" sz="1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有趣</a:t>
                </a:r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（</a:t>
                </a:r>
                <a:r>
                  <a:rPr kumimoji="1" lang="en-US" altLang="zh-CN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90%</a:t>
                </a:r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）</a:t>
                </a:r>
              </a:p>
            </p:txBody>
          </p:sp>
          <p:sp>
            <p:nvSpPr>
              <p:cNvPr id="40" name="文本框 49"/>
              <p:cNvSpPr txBox="1">
                <a:spLocks noChangeArrowheads="1"/>
              </p:cNvSpPr>
              <p:nvPr/>
            </p:nvSpPr>
            <p:spPr bwMode="auto">
              <a:xfrm>
                <a:off x="6434933" y="5270326"/>
                <a:ext cx="1448441" cy="62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kumimoji="1" lang="zh-CN" altLang="en-US" sz="1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呆萌</a:t>
                </a:r>
                <a:endParaRPr kumimoji="1" lang="en-US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pitchFamily="34" charset="0"/>
                </a:endParaRPr>
              </a:p>
              <a:p>
                <a:pPr algn="ctr"/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（</a:t>
                </a:r>
                <a:r>
                  <a:rPr kumimoji="1" lang="en-US" altLang="zh-CN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50%</a:t>
                </a:r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）</a:t>
                </a:r>
              </a:p>
            </p:txBody>
          </p:sp>
          <p:sp>
            <p:nvSpPr>
              <p:cNvPr id="41" name="文本框 50"/>
              <p:cNvSpPr txBox="1">
                <a:spLocks noChangeArrowheads="1"/>
              </p:cNvSpPr>
              <p:nvPr/>
            </p:nvSpPr>
            <p:spPr bwMode="auto">
              <a:xfrm>
                <a:off x="2860069" y="5335774"/>
                <a:ext cx="1653302" cy="62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kumimoji="1" lang="zh-CN" altLang="en-US" sz="1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适度活泼</a:t>
                </a:r>
                <a:endParaRPr kumimoji="1" lang="en-US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pitchFamily="34" charset="0"/>
                </a:endParaRPr>
              </a:p>
              <a:p>
                <a:pPr algn="ctr"/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（</a:t>
                </a:r>
                <a:r>
                  <a:rPr kumimoji="1" lang="en-US" altLang="zh-CN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55%</a:t>
                </a:r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）</a:t>
                </a:r>
              </a:p>
            </p:txBody>
          </p:sp>
          <p:sp>
            <p:nvSpPr>
              <p:cNvPr id="42" name="文本框 51"/>
              <p:cNvSpPr txBox="1">
                <a:spLocks noChangeArrowheads="1"/>
              </p:cNvSpPr>
              <p:nvPr/>
            </p:nvSpPr>
            <p:spPr bwMode="auto">
              <a:xfrm>
                <a:off x="1593750" y="3259128"/>
                <a:ext cx="1742254" cy="6244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kumimoji="1" lang="zh-CN" altLang="en-US" sz="12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努力上进</a:t>
                </a:r>
                <a:endParaRPr kumimoji="1" lang="en-US" altLang="zh-CN" sz="12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Impact" panose="020B0806030902050204" pitchFamily="34" charset="0"/>
                </a:endParaRPr>
              </a:p>
              <a:p>
                <a:pPr algn="ctr"/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（</a:t>
                </a:r>
                <a:r>
                  <a:rPr kumimoji="1" lang="en-US" altLang="zh-CN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80%</a:t>
                </a:r>
                <a:r>
                  <a:rPr kumimoji="1" lang="zh-CN" altLang="en-US" sz="1100" b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Impact" panose="020B0806030902050204" pitchFamily="34" charset="0"/>
                  </a:rPr>
                  <a:t>）</a:t>
                </a:r>
              </a:p>
            </p:txBody>
          </p:sp>
          <p:cxnSp>
            <p:nvCxnSpPr>
              <p:cNvPr id="43" name="直接连接符 42"/>
              <p:cNvCxnSpPr/>
              <p:nvPr/>
            </p:nvCxnSpPr>
            <p:spPr>
              <a:xfrm flipV="1">
                <a:off x="4830921" y="2241431"/>
                <a:ext cx="1278244" cy="128840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33" idx="5"/>
                <a:endCxn id="34" idx="3"/>
              </p:cNvCxnSpPr>
              <p:nvPr/>
            </p:nvCxnSpPr>
            <p:spPr>
              <a:xfrm>
                <a:off x="6203517" y="2294744"/>
                <a:ext cx="1049105" cy="1197321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44"/>
              <p:cNvCxnSpPr/>
              <p:nvPr/>
            </p:nvCxnSpPr>
            <p:spPr>
              <a:xfrm flipH="1">
                <a:off x="3633549" y="2394706"/>
                <a:ext cx="1118745" cy="1112908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连接符 45"/>
              <p:cNvCxnSpPr>
                <a:stCxn id="36" idx="1"/>
              </p:cNvCxnSpPr>
              <p:nvPr/>
            </p:nvCxnSpPr>
            <p:spPr>
              <a:xfrm flipH="1" flipV="1">
                <a:off x="3682972" y="3385439"/>
                <a:ext cx="1053597" cy="984068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>
                <a:endCxn id="36" idx="6"/>
              </p:cNvCxnSpPr>
              <p:nvPr/>
            </p:nvCxnSpPr>
            <p:spPr>
              <a:xfrm flipH="1">
                <a:off x="4857879" y="4325080"/>
                <a:ext cx="1033379" cy="95520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>
                <a:endCxn id="35" idx="7"/>
              </p:cNvCxnSpPr>
              <p:nvPr/>
            </p:nvCxnSpPr>
            <p:spPr>
              <a:xfrm flipH="1">
                <a:off x="5994595" y="3492065"/>
                <a:ext cx="1258026" cy="804138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椭圆 26"/>
            <p:cNvSpPr/>
            <p:nvPr/>
          </p:nvSpPr>
          <p:spPr>
            <a:xfrm>
              <a:off x="2002358" y="3100692"/>
              <a:ext cx="86255" cy="87633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379707" y="3706037"/>
              <a:ext cx="86255" cy="87634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9" name="图片 48" descr="2222222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3" t="16670" r="-368" b="4649"/>
          <a:stretch/>
        </p:blipFill>
        <p:spPr>
          <a:xfrm>
            <a:off x="9807318" y="1899281"/>
            <a:ext cx="1669780" cy="1691724"/>
          </a:xfrm>
          <a:prstGeom prst="ellipse">
            <a:avLst/>
          </a:prstGeom>
          <a:ln w="28575" cmpd="sng">
            <a:solidFill>
              <a:srgbClr val="1185CF"/>
            </a:solidFill>
          </a:ln>
        </p:spPr>
      </p:pic>
    </p:spTree>
    <p:extLst>
      <p:ext uri="{BB962C8B-B14F-4D97-AF65-F5344CB8AC3E}">
        <p14:creationId xmlns:p14="http://schemas.microsoft.com/office/powerpoint/2010/main" val="4278256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0950" y="1252389"/>
            <a:ext cx="9690100" cy="339090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文本框 2"/>
          <p:cNvSpPr txBox="1"/>
          <p:nvPr/>
        </p:nvSpPr>
        <p:spPr>
          <a:xfrm>
            <a:off x="5752407" y="6068291"/>
            <a:ext cx="6035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bg1"/>
                </a:solidFill>
              </a:rPr>
              <a:t>——</a:t>
            </a:r>
            <a:r>
              <a:rPr lang="zh-CN" altLang="en-US" sz="1400" dirty="0">
                <a:solidFill>
                  <a:schemeClr val="bg1"/>
                </a:solidFill>
              </a:rPr>
              <a:t>乐视影业董事长兼</a:t>
            </a:r>
            <a:r>
              <a:rPr lang="en-US" altLang="zh-CN" sz="1400" dirty="0">
                <a:solidFill>
                  <a:schemeClr val="bg1"/>
                </a:solidFill>
              </a:rPr>
              <a:t>CEO</a:t>
            </a:r>
            <a:r>
              <a:rPr lang="zh-CN" altLang="en-US" sz="1400" dirty="0">
                <a:solidFill>
                  <a:schemeClr val="bg1"/>
                </a:solidFill>
              </a:rPr>
              <a:t>、新乐视上市体系</a:t>
            </a:r>
            <a:r>
              <a:rPr lang="en-US" altLang="zh-CN" sz="1400" dirty="0">
                <a:solidFill>
                  <a:schemeClr val="bg1"/>
                </a:solidFill>
              </a:rPr>
              <a:t>CCO</a:t>
            </a:r>
            <a:r>
              <a:rPr lang="zh-CN" altLang="en-US" sz="1400" dirty="0">
                <a:solidFill>
                  <a:schemeClr val="bg1"/>
                </a:solidFill>
              </a:rPr>
              <a:t>  张昭</a:t>
            </a:r>
          </a:p>
        </p:txBody>
      </p:sp>
    </p:spTree>
    <p:extLst>
      <p:ext uri="{BB962C8B-B14F-4D97-AF65-F5344CB8AC3E}">
        <p14:creationId xmlns:p14="http://schemas.microsoft.com/office/powerpoint/2010/main" val="1816746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222222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7" t="16450" r="1230" b="2565"/>
          <a:stretch>
            <a:fillRect/>
          </a:stretch>
        </p:blipFill>
        <p:spPr>
          <a:xfrm>
            <a:off x="1743892" y="868115"/>
            <a:ext cx="2590656" cy="2592777"/>
          </a:xfrm>
          <a:prstGeom prst="ellipse">
            <a:avLst/>
          </a:prstGeom>
          <a:ln w="38100" cmpd="sng">
            <a:noFill/>
          </a:ln>
        </p:spPr>
      </p:pic>
      <p:sp>
        <p:nvSpPr>
          <p:cNvPr id="3" name="矩形 2"/>
          <p:cNvSpPr/>
          <p:nvPr/>
        </p:nvSpPr>
        <p:spPr>
          <a:xfrm>
            <a:off x="386795" y="2948078"/>
            <a:ext cx="5792787" cy="1677988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100"/>
          </a:p>
        </p:txBody>
      </p:sp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360656" y="3058362"/>
            <a:ext cx="5792787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1400" dirty="0" err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君和大家一样会被不好的心态困扰，但作为一个</a:t>
            </a:r>
            <a:r>
              <a:rPr lang="zh-CN" altLang="en-US" sz="1400" b="1" dirty="0">
                <a:solidFill>
                  <a:srgbClr val="FBC31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积极上进、关心朋友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的人，她不仅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本人积极克服不好心态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，还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鼓励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大家一起向不好心态</a:t>
            </a: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Say </a:t>
            </a:r>
            <a:r>
              <a:rPr lang="en-US" altLang="zh-CN" sz="1400" dirty="0" err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lang="en-US" altLang="zh-CN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en-US" altLang="zh-CN" sz="14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25000"/>
              </a:lnSpc>
            </a:pPr>
            <a:endParaRPr lang="en-US" altLang="zh-CN" sz="1000" dirty="0">
              <a:solidFill>
                <a:srgbClr val="4040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5"/>
          <p:cNvSpPr>
            <a:spLocks noChangeArrowheads="1"/>
          </p:cNvSpPr>
          <p:nvPr/>
        </p:nvSpPr>
        <p:spPr bwMode="auto">
          <a:xfrm>
            <a:off x="450944" y="4113252"/>
            <a:ext cx="5643563" cy="820738"/>
          </a:xfrm>
          <a:prstGeom prst="rect">
            <a:avLst/>
          </a:prstGeom>
          <a:solidFill>
            <a:srgbClr val="E26C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君身上可以看到自己的某一面，从而产生共鸣，</a:t>
            </a:r>
          </a:p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并在她的带动下成为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更好的自己</a:t>
            </a:r>
            <a:r>
              <a:rPr lang="en-US" altLang="zh-CN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]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sp>
        <p:nvSpPr>
          <p:cNvPr id="6" name="矩形 5"/>
          <p:cNvSpPr/>
          <p:nvPr/>
        </p:nvSpPr>
        <p:spPr>
          <a:xfrm>
            <a:off x="6361603" y="2953199"/>
            <a:ext cx="5792787" cy="18136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100"/>
          </a:p>
        </p:txBody>
      </p:sp>
      <p:sp>
        <p:nvSpPr>
          <p:cNvPr id="7" name="矩形 8"/>
          <p:cNvSpPr>
            <a:spLocks noChangeArrowheads="1"/>
          </p:cNvSpPr>
          <p:nvPr/>
        </p:nvSpPr>
        <p:spPr bwMode="auto">
          <a:xfrm>
            <a:off x="6286990" y="3091234"/>
            <a:ext cx="5792787" cy="60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消费者们渴望成为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更好的自己</a:t>
            </a:r>
          </a:p>
          <a:p>
            <a:pPr algn="ctr">
              <a:lnSpc>
                <a:spcPct val="125000"/>
              </a:lnSpc>
            </a:pPr>
            <a:r>
              <a:rPr lang="en-US" altLang="zh-CN" sz="1400" dirty="0" err="1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lang="zh-CN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君品牌倡导</a:t>
            </a:r>
            <a:r>
              <a:rPr lang="zh-CN" altLang="en-US" sz="14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和不好的状态说</a:t>
            </a:r>
            <a:r>
              <a:rPr lang="en-US" altLang="zh-CN" sz="1400" b="1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400" b="1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6361603" y="3831677"/>
            <a:ext cx="5643563" cy="954107"/>
          </a:xfrm>
          <a:prstGeom prst="rect">
            <a:avLst/>
          </a:prstGeom>
          <a:solidFill>
            <a:srgbClr val="E26C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kumimoji="1" lang="en-US" altLang="zh-CN"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君牛奶＝正能量</a:t>
            </a:r>
            <a:endParaRPr kumimoji="1"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轻松能量</a:t>
            </a:r>
            <a:r>
              <a:rPr kumimoji="1" lang="zh-CN" altLang="en-US" sz="14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脱脂奶</a:t>
            </a:r>
            <a:endParaRPr kumimoji="1" lang="en-US" altLang="zh-CN" sz="1400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kumimoji="1" lang="zh-CN" altLang="en-US" sz="1400" b="1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元气能量</a:t>
            </a:r>
            <a:r>
              <a:rPr kumimoji="1" lang="zh-CN" altLang="en-US" sz="1400" i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纯牛奶</a:t>
            </a:r>
            <a:endParaRPr kumimoji="1" lang="en-US" altLang="zh-CN" sz="1400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kumimoji="1" lang="en-US" altLang="zh-CN" sz="1400" i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 16"/>
          <p:cNvGrpSpPr>
            <a:grpSpLocks/>
          </p:cNvGrpSpPr>
          <p:nvPr/>
        </p:nvGrpSpPr>
        <p:grpSpPr bwMode="auto">
          <a:xfrm>
            <a:off x="5117003" y="1831427"/>
            <a:ext cx="1982788" cy="825500"/>
            <a:chOff x="5189838" y="1916352"/>
            <a:chExt cx="1850506" cy="769441"/>
          </a:xfrm>
        </p:grpSpPr>
        <p:cxnSp>
          <p:nvCxnSpPr>
            <p:cNvPr id="10" name="直线连接符 15"/>
            <p:cNvCxnSpPr/>
            <p:nvPr/>
          </p:nvCxnSpPr>
          <p:spPr>
            <a:xfrm>
              <a:off x="5189838" y="2301073"/>
              <a:ext cx="1850506" cy="0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文本框 12"/>
            <p:cNvSpPr txBox="1">
              <a:spLocks noChangeArrowheads="1"/>
            </p:cNvSpPr>
            <p:nvPr/>
          </p:nvSpPr>
          <p:spPr bwMode="auto">
            <a:xfrm>
              <a:off x="5543636" y="1916352"/>
              <a:ext cx="1178439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kumimoji="1" lang="en-US" altLang="zh-CN" sz="4400" b="1">
                  <a:solidFill>
                    <a:srgbClr val="1185CF"/>
                  </a:solidFill>
                  <a:latin typeface="Impact" panose="020B0806030902050204" pitchFamily="34" charset="0"/>
                </a:rPr>
                <a:t>Link</a:t>
              </a:r>
              <a:endParaRPr kumimoji="1" lang="zh-CN" altLang="en-US" sz="4400" b="1">
                <a:solidFill>
                  <a:srgbClr val="1185CF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2" name="文本框 13"/>
          <p:cNvSpPr txBox="1">
            <a:spLocks noChangeArrowheads="1"/>
          </p:cNvSpPr>
          <p:nvPr/>
        </p:nvSpPr>
        <p:spPr bwMode="auto">
          <a:xfrm>
            <a:off x="696017" y="5599967"/>
            <a:ext cx="10823171" cy="499624"/>
          </a:xfrm>
          <a:prstGeom prst="rect">
            <a:avLst/>
          </a:prstGeom>
          <a:solidFill>
            <a:srgbClr val="1185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</a:t>
            </a:r>
            <a:r>
              <a:rPr lang="en-US" altLang="zh-CN" sz="20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君形象与产品关联，注入相同价值观，通过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与消费者沟通品牌价值。</a:t>
            </a:r>
          </a:p>
        </p:txBody>
      </p:sp>
      <p:pic>
        <p:nvPicPr>
          <p:cNvPr id="13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8003" y="1602827"/>
            <a:ext cx="2252663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28" y="1588539"/>
            <a:ext cx="2252663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44077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18" y="1361119"/>
            <a:ext cx="3009900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" y="1361119"/>
            <a:ext cx="3011488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043305" y="786044"/>
            <a:ext cx="10417175" cy="4000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市场现状</a:t>
            </a:r>
          </a:p>
        </p:txBody>
      </p:sp>
      <p:sp>
        <p:nvSpPr>
          <p:cNvPr id="5" name="矩形 4"/>
          <p:cNvSpPr/>
          <p:nvPr/>
        </p:nvSpPr>
        <p:spPr>
          <a:xfrm>
            <a:off x="827405" y="786044"/>
            <a:ext cx="144463" cy="40005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文本框 1"/>
          <p:cNvSpPr txBox="1">
            <a:spLocks noChangeArrowheads="1"/>
          </p:cNvSpPr>
          <p:nvPr/>
        </p:nvSpPr>
        <p:spPr bwMode="auto">
          <a:xfrm>
            <a:off x="827405" y="3401056"/>
            <a:ext cx="10777538" cy="37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伊利</a:t>
            </a:r>
            <a:r>
              <a:rPr kumimoji="1"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君品牌现有两款产品，分别为伊利</a:t>
            </a:r>
            <a:r>
              <a:rPr kumimoji="1"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君脱脂奶、伊利</a:t>
            </a:r>
            <a:r>
              <a:rPr kumimoji="1"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君纯牛奶两款产品目前仅于电商平台发售。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65044" y="2929568"/>
            <a:ext cx="2736850" cy="307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zh-CN" altLang="en-US" sz="1400" b="1" dirty="0">
                <a:latin typeface="Microsoft YaHei" charset="0"/>
                <a:ea typeface="Microsoft YaHei" charset="0"/>
                <a:cs typeface="Microsoft YaHei" charset="0"/>
              </a:rPr>
              <a:t>伊利</a:t>
            </a:r>
            <a:r>
              <a:rPr kumimoji="1" lang="en-US" altLang="zh-CN" sz="1400" b="1" dirty="0" err="1">
                <a:latin typeface="Microsoft YaHei" charset="0"/>
                <a:ea typeface="Microsoft YaHei" charset="0"/>
                <a:cs typeface="Microsoft YaHei" charset="0"/>
              </a:rPr>
              <a:t>Byebye</a:t>
            </a:r>
            <a:r>
              <a:rPr kumimoji="1" lang="zh-CN" altLang="en-US" sz="1400" b="1" dirty="0">
                <a:latin typeface="Microsoft YaHei" charset="0"/>
                <a:ea typeface="Microsoft YaHei" charset="0"/>
                <a:cs typeface="Microsoft YaHei" charset="0"/>
              </a:rPr>
              <a:t>君脱脂奶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927793" y="2992669"/>
            <a:ext cx="2736850" cy="3079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zh-CN" altLang="en-US" sz="1400" b="1" dirty="0">
                <a:latin typeface="Microsoft YaHei" charset="0"/>
                <a:ea typeface="Microsoft YaHei" charset="0"/>
                <a:cs typeface="Microsoft YaHei" charset="0"/>
              </a:rPr>
              <a:t>伊利</a:t>
            </a:r>
            <a:r>
              <a:rPr kumimoji="1" lang="en-US" altLang="zh-CN" sz="1400" b="1" dirty="0" err="1">
                <a:latin typeface="Microsoft YaHei" charset="0"/>
                <a:ea typeface="Microsoft YaHei" charset="0"/>
                <a:cs typeface="Microsoft YaHei" charset="0"/>
              </a:rPr>
              <a:t>Byebye</a:t>
            </a:r>
            <a:r>
              <a:rPr kumimoji="1" lang="zh-CN" altLang="en-US" sz="1400" b="1" dirty="0">
                <a:latin typeface="Microsoft YaHei" charset="0"/>
                <a:ea typeface="Microsoft YaHei" charset="0"/>
                <a:cs typeface="Microsoft YaHei" charset="0"/>
              </a:rPr>
              <a:t>君纯牛奶</a:t>
            </a: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43" y="4487052"/>
            <a:ext cx="216217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1043305" y="3883744"/>
            <a:ext cx="10417175" cy="40011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   </a:t>
            </a:r>
            <a:r>
              <a:rPr lang="zh-CN" altLang="en-US" sz="20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竞品</a:t>
            </a:r>
            <a:r>
              <a:rPr lang="en-US" altLang="zh-CN" sz="2000" b="1" dirty="0">
                <a:solidFill>
                  <a:schemeClr val="bg1"/>
                </a:solidFill>
                <a:latin typeface="微软雅黑" charset="0"/>
                <a:ea typeface="微软雅黑" charset="0"/>
              </a:rPr>
              <a:t>——</a:t>
            </a:r>
            <a:r>
              <a:rPr kumimoji="1"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蒙牛 甜小嗨</a:t>
            </a:r>
          </a:p>
        </p:txBody>
      </p:sp>
      <p:sp>
        <p:nvSpPr>
          <p:cNvPr id="11" name="矩形 10"/>
          <p:cNvSpPr/>
          <p:nvPr/>
        </p:nvSpPr>
        <p:spPr>
          <a:xfrm>
            <a:off x="827405" y="3900369"/>
            <a:ext cx="144463" cy="400050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5"/>
          <p:cNvSpPr txBox="1">
            <a:spLocks noChangeArrowheads="1"/>
          </p:cNvSpPr>
          <p:nvPr/>
        </p:nvSpPr>
        <p:spPr bwMode="auto">
          <a:xfrm>
            <a:off x="3305493" y="4950602"/>
            <a:ext cx="6954837" cy="700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竞品品牌为蒙牛甜小嗨，目前甜小嗨还在产品传播阶段，未将甜小嗨拟人化或</a:t>
            </a:r>
            <a:r>
              <a:rPr kumimoji="1" lang="en-US" altLang="zh-CN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化，传播手段仅为传统传播方式，通过节目植入赞助等生硬方式出现，没有产品衍生内容</a:t>
            </a:r>
          </a:p>
        </p:txBody>
      </p:sp>
    </p:spTree>
    <p:extLst>
      <p:ext uri="{BB962C8B-B14F-4D97-AF65-F5344CB8AC3E}">
        <p14:creationId xmlns:p14="http://schemas.microsoft.com/office/powerpoint/2010/main" val="4130955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3"/>
          <p:cNvSpPr>
            <a:spLocks noChangeArrowheads="1"/>
          </p:cNvSpPr>
          <p:nvPr/>
        </p:nvSpPr>
        <p:spPr bwMode="auto">
          <a:xfrm>
            <a:off x="4038629" y="487479"/>
            <a:ext cx="7681912" cy="5910262"/>
          </a:xfrm>
          <a:prstGeom prst="triangle">
            <a:avLst>
              <a:gd name="adj" fmla="val 50000"/>
            </a:avLst>
          </a:prstGeom>
          <a:solidFill>
            <a:srgbClr val="2F94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endParaRPr lang="zh-CN" altLang="en-US" sz="120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" name="直線接點 8"/>
          <p:cNvSpPr>
            <a:spLocks noChangeShapeType="1"/>
          </p:cNvSpPr>
          <p:nvPr/>
        </p:nvSpPr>
        <p:spPr bwMode="auto">
          <a:xfrm>
            <a:off x="4916516" y="4178416"/>
            <a:ext cx="5919788" cy="0"/>
          </a:xfrm>
          <a:prstGeom prst="line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" name="直線接點 9"/>
          <p:cNvSpPr>
            <a:spLocks noChangeShapeType="1"/>
          </p:cNvSpPr>
          <p:nvPr/>
        </p:nvSpPr>
        <p:spPr bwMode="auto">
          <a:xfrm>
            <a:off x="6137304" y="3038591"/>
            <a:ext cx="3565525" cy="1588"/>
          </a:xfrm>
          <a:prstGeom prst="line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文字方塊 14"/>
          <p:cNvSpPr>
            <a:spLocks noChangeArrowheads="1"/>
          </p:cNvSpPr>
          <p:nvPr/>
        </p:nvSpPr>
        <p:spPr bwMode="auto">
          <a:xfrm>
            <a:off x="7154891" y="519229"/>
            <a:ext cx="1450975" cy="1096962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Brand </a:t>
            </a:r>
            <a:endParaRPr lang="zh-CN" altLang="en-US" sz="1200" b="1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iti SC Ligh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Purpose</a:t>
            </a:r>
            <a:endParaRPr lang="zh-CN" altLang="en-US" sz="1200" b="1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iti SC Ligh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[</a:t>
            </a: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 品牌愿景 </a:t>
            </a: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]</a:t>
            </a:r>
          </a:p>
        </p:txBody>
      </p:sp>
      <p:sp>
        <p:nvSpPr>
          <p:cNvPr id="6" name="文字方塊 16"/>
          <p:cNvSpPr>
            <a:spLocks noChangeArrowheads="1"/>
          </p:cNvSpPr>
          <p:nvPr/>
        </p:nvSpPr>
        <p:spPr bwMode="auto">
          <a:xfrm>
            <a:off x="7267604" y="1736841"/>
            <a:ext cx="1304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endParaRPr lang="zh-CN" altLang="en-US" sz="1200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iti SC Light"/>
            </a:endParaRPr>
          </a:p>
        </p:txBody>
      </p:sp>
      <p:sp>
        <p:nvSpPr>
          <p:cNvPr id="7" name="文字方塊 17"/>
          <p:cNvSpPr>
            <a:spLocks noChangeArrowheads="1"/>
          </p:cNvSpPr>
          <p:nvPr/>
        </p:nvSpPr>
        <p:spPr bwMode="auto">
          <a:xfrm>
            <a:off x="5875366" y="3038591"/>
            <a:ext cx="4005263" cy="296863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品牌</a:t>
            </a:r>
            <a:r>
              <a:rPr lang="zh-TW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个</a:t>
            </a: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性</a:t>
            </a: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 Brand Character</a:t>
            </a:r>
          </a:p>
        </p:txBody>
      </p:sp>
      <p:sp>
        <p:nvSpPr>
          <p:cNvPr id="8" name="文字方塊 30"/>
          <p:cNvSpPr>
            <a:spLocks noChangeArrowheads="1"/>
          </p:cNvSpPr>
          <p:nvPr/>
        </p:nvSpPr>
        <p:spPr bwMode="auto">
          <a:xfrm>
            <a:off x="4627591" y="4175241"/>
            <a:ext cx="6416675" cy="301625"/>
          </a:xfrm>
          <a:prstGeom prst="rect">
            <a:avLst/>
          </a:prstGeom>
          <a:solidFill>
            <a:srgbClr val="FFFFFF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品牌基石、差异点</a:t>
            </a: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 Point</a:t>
            </a: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 </a:t>
            </a: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Of</a:t>
            </a: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 </a:t>
            </a: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Difference</a:t>
            </a:r>
          </a:p>
        </p:txBody>
      </p:sp>
      <p:sp>
        <p:nvSpPr>
          <p:cNvPr id="9" name="文字方塊 32"/>
          <p:cNvSpPr>
            <a:spLocks noChangeArrowheads="1"/>
          </p:cNvSpPr>
          <p:nvPr/>
        </p:nvSpPr>
        <p:spPr bwMode="auto">
          <a:xfrm>
            <a:off x="5207029" y="4576879"/>
            <a:ext cx="16160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[</a:t>
            </a: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品牌的最佳表现</a:t>
            </a: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]</a:t>
            </a:r>
            <a:endParaRPr lang="zh-CN" altLang="en-US" sz="1200" b="1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iti SC Ligh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Performance</a:t>
            </a:r>
            <a:endParaRPr lang="zh-CN" alt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字方塊 33"/>
          <p:cNvSpPr>
            <a:spLocks noChangeArrowheads="1"/>
          </p:cNvSpPr>
          <p:nvPr/>
        </p:nvSpPr>
        <p:spPr bwMode="auto">
          <a:xfrm>
            <a:off x="8747154" y="4576879"/>
            <a:ext cx="21891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[</a:t>
            </a: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带给人们的体验</a:t>
            </a: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]</a:t>
            </a:r>
            <a:endParaRPr lang="zh-CN" altLang="en-US" sz="1200" b="1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iti SC Ligh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Experiential</a:t>
            </a:r>
            <a:endParaRPr lang="zh-CN" alt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55"/>
          <p:cNvSpPr>
            <a:spLocks noChangeArrowheads="1"/>
          </p:cNvSpPr>
          <p:nvPr/>
        </p:nvSpPr>
        <p:spPr bwMode="auto">
          <a:xfrm>
            <a:off x="6550054" y="1987666"/>
            <a:ext cx="272256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zh-CN" altLang="en-US"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一起变好</a:t>
            </a:r>
            <a:endParaRPr lang="en-US" altLang="zh-CN" sz="11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告别不好的心态</a:t>
            </a:r>
            <a:endParaRPr lang="en-US" altLang="zh-CN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享受每个小进步</a:t>
            </a:r>
            <a:endParaRPr lang="en-US" altLang="zh-CN" sz="12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2" name="文本框 33"/>
          <p:cNvSpPr>
            <a:spLocks noChangeArrowheads="1"/>
          </p:cNvSpPr>
          <p:nvPr/>
        </p:nvSpPr>
        <p:spPr bwMode="auto">
          <a:xfrm>
            <a:off x="4764116" y="5161079"/>
            <a:ext cx="2297113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元气满满</a:t>
            </a:r>
            <a:r>
              <a:rPr lang="zh-CN" altLang="zh-CN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、</a:t>
            </a: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不端不作</a:t>
            </a:r>
            <a:endParaRPr lang="en-US" altLang="zh-CN" sz="1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爱帮人、仗义闺蜜范</a:t>
            </a:r>
            <a:endParaRPr lang="en-US" altLang="zh-CN" sz="1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迷糊花痴</a:t>
            </a:r>
            <a:r>
              <a:rPr lang="en-US" altLang="zh-CN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&amp;</a:t>
            </a: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聪明有趣</a:t>
            </a:r>
            <a:endParaRPr lang="en-US" altLang="zh-CN" sz="1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就爱伊利好奶</a:t>
            </a:r>
          </a:p>
        </p:txBody>
      </p:sp>
      <p:sp>
        <p:nvSpPr>
          <p:cNvPr id="13" name="直線接點 42"/>
          <p:cNvSpPr>
            <a:spLocks noChangeShapeType="1"/>
          </p:cNvSpPr>
          <p:nvPr/>
        </p:nvSpPr>
        <p:spPr bwMode="auto">
          <a:xfrm flipH="1">
            <a:off x="6994554" y="4653079"/>
            <a:ext cx="0" cy="1585912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直線接點 42"/>
          <p:cNvSpPr>
            <a:spLocks noChangeShapeType="1"/>
          </p:cNvSpPr>
          <p:nvPr/>
        </p:nvSpPr>
        <p:spPr bwMode="auto">
          <a:xfrm>
            <a:off x="8996391" y="4653079"/>
            <a:ext cx="0" cy="1585912"/>
          </a:xfrm>
          <a:prstGeom prst="line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文字方塊 32"/>
          <p:cNvSpPr>
            <a:spLocks noChangeArrowheads="1"/>
          </p:cNvSpPr>
          <p:nvPr/>
        </p:nvSpPr>
        <p:spPr bwMode="auto">
          <a:xfrm>
            <a:off x="6938991" y="4576879"/>
            <a:ext cx="206057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[</a:t>
            </a:r>
            <a:r>
              <a:rPr lang="zh-CN" altLang="en-US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提供的感性利益点</a:t>
            </a: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]</a:t>
            </a:r>
            <a:endParaRPr lang="zh-CN" altLang="en-US" sz="1200" b="1">
              <a:solidFill>
                <a:srgbClr val="3F3F3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Heiti SC Light"/>
            </a:endParaRPr>
          </a:p>
          <a:p>
            <a:pPr algn="ctr">
              <a:lnSpc>
                <a:spcPct val="110000"/>
              </a:lnSpc>
            </a:pPr>
            <a:r>
              <a:rPr lang="en-US" altLang="zh-CN" sz="1200" b="1">
                <a:solidFill>
                  <a:srgbClr val="3F3F3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Heiti SC Light"/>
              </a:rPr>
              <a:t>Emotional</a:t>
            </a:r>
            <a:endParaRPr lang="zh-CN" altLang="en-US" sz="28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35"/>
          <p:cNvSpPr>
            <a:spLocks noChangeArrowheads="1"/>
          </p:cNvSpPr>
          <p:nvPr/>
        </p:nvSpPr>
        <p:spPr bwMode="auto">
          <a:xfrm>
            <a:off x="7062816" y="5161079"/>
            <a:ext cx="18653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启发助力，常伴身旁</a:t>
            </a:r>
          </a:p>
        </p:txBody>
      </p:sp>
      <p:sp>
        <p:nvSpPr>
          <p:cNvPr id="17" name="文本框 36"/>
          <p:cNvSpPr>
            <a:spLocks noChangeArrowheads="1"/>
          </p:cNvSpPr>
          <p:nvPr/>
        </p:nvSpPr>
        <p:spPr bwMode="auto">
          <a:xfrm>
            <a:off x="9077354" y="5162666"/>
            <a:ext cx="1933575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zh-CN" alt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是我的朋友，就一起快乐地变得更好吧！</a:t>
            </a:r>
            <a:endParaRPr lang="en-US" altLang="zh-CN" sz="14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sp>
        <p:nvSpPr>
          <p:cNvPr id="18" name="文本框 12"/>
          <p:cNvSpPr>
            <a:spLocks noChangeArrowheads="1"/>
          </p:cNvSpPr>
          <p:nvPr/>
        </p:nvSpPr>
        <p:spPr bwMode="auto">
          <a:xfrm>
            <a:off x="5665816" y="3521191"/>
            <a:ext cx="45085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8940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3512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8084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265613" indent="-608013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CN" altLang="en-US" sz="2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华文细黑" panose="02010600040101010101" pitchFamily="2" charset="-122"/>
              </a:rPr>
              <a:t>积极、仗义、聪明有趣</a:t>
            </a:r>
            <a:endParaRPr lang="en-US" altLang="zh-CN" sz="2000" b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华文细黑" panose="02010600040101010101" pitchFamily="2" charset="-122"/>
            </a:endParaRPr>
          </a:p>
        </p:txBody>
      </p:sp>
      <p:pic>
        <p:nvPicPr>
          <p:cNvPr id="19" name="图片 19" descr="000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8" r="18678"/>
          <a:stretch>
            <a:fillRect/>
          </a:stretch>
        </p:blipFill>
        <p:spPr bwMode="auto">
          <a:xfrm>
            <a:off x="1025554" y="3498966"/>
            <a:ext cx="2559050" cy="320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文字方塊 37"/>
          <p:cNvSpPr>
            <a:spLocks noChangeArrowheads="1"/>
          </p:cNvSpPr>
          <p:nvPr/>
        </p:nvSpPr>
        <p:spPr bwMode="auto">
          <a:xfrm>
            <a:off x="2086423" y="2168641"/>
            <a:ext cx="3094788" cy="86995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 defTabSz="457200">
              <a:lnSpc>
                <a:spcPct val="11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iti SC Light" charset="0"/>
              </a:rPr>
              <a:t>成为全球最值得信赖的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iti SC Light" charset="0"/>
            </a:endParaRPr>
          </a:p>
          <a:p>
            <a:pPr algn="ctr" defTabSz="457200">
              <a:lnSpc>
                <a:spcPct val="11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iti SC Light" charset="0"/>
              </a:rPr>
              <a:t>健康食品提供者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字方塊 37"/>
          <p:cNvSpPr>
            <a:spLocks noChangeArrowheads="1"/>
          </p:cNvSpPr>
          <p:nvPr/>
        </p:nvSpPr>
        <p:spPr bwMode="auto">
          <a:xfrm>
            <a:off x="2485434" y="2973504"/>
            <a:ext cx="2296766" cy="746125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/>
          <a:p>
            <a:pPr algn="ctr" defTabSz="457200">
              <a:lnSpc>
                <a:spcPct val="11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eiti SC Light" charset="0"/>
              </a:rPr>
              <a:t>滋养生命活力</a:t>
            </a:r>
            <a:endParaRPr lang="en-US" altLang="zh-CN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eiti SC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899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906" y="1427191"/>
            <a:ext cx="36290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31" y="3544916"/>
            <a:ext cx="36322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332669" y="5653116"/>
            <a:ext cx="3441700" cy="461963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年品牌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同名漫画创</a:t>
            </a:r>
          </a:p>
          <a:p>
            <a:pPr algn="dist"/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作并于知名动漫网站连载</a:t>
            </a: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8397169" y="5675341"/>
            <a:ext cx="3455987" cy="461963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君与</a:t>
            </a:r>
          </a:p>
          <a:p>
            <a:pPr algn="dist"/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共享单车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Bluegogo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合作</a:t>
            </a:r>
          </a:p>
        </p:txBody>
      </p:sp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4261731" y="5653116"/>
            <a:ext cx="3640138" cy="461963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同人品牌动</a:t>
            </a:r>
          </a:p>
          <a:p>
            <a:pPr algn="dist"/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画制作并上线深得用户喜爱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/>
          <a:stretch>
            <a:fillRect/>
          </a:stretch>
        </p:blipFill>
        <p:spPr bwMode="auto">
          <a:xfrm>
            <a:off x="332669" y="3713191"/>
            <a:ext cx="34417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7"/>
          <a:stretch>
            <a:fillRect/>
          </a:stretch>
        </p:blipFill>
        <p:spPr bwMode="auto">
          <a:xfrm>
            <a:off x="227894" y="1427191"/>
            <a:ext cx="168910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244" y="1409729"/>
            <a:ext cx="2035175" cy="224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七角星 9"/>
          <p:cNvSpPr/>
          <p:nvPr/>
        </p:nvSpPr>
        <p:spPr>
          <a:xfrm rot="20402312">
            <a:off x="2042406" y="3171854"/>
            <a:ext cx="1944688" cy="1081087"/>
          </a:xfrm>
          <a:prstGeom prst="star7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11" name="文本框 10"/>
          <p:cNvSpPr txBox="1">
            <a:spLocks noChangeArrowheads="1"/>
          </p:cNvSpPr>
          <p:nvPr/>
        </p:nvSpPr>
        <p:spPr bwMode="auto">
          <a:xfrm rot="19686148">
            <a:off x="2390069" y="3451254"/>
            <a:ext cx="12493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漫画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制作并连载刊登</a:t>
            </a:r>
          </a:p>
        </p:txBody>
      </p:sp>
      <p:sp>
        <p:nvSpPr>
          <p:cNvPr id="12" name="七角星 14"/>
          <p:cNvSpPr/>
          <p:nvPr/>
        </p:nvSpPr>
        <p:spPr>
          <a:xfrm rot="20402312">
            <a:off x="6195306" y="3102004"/>
            <a:ext cx="1944688" cy="1079500"/>
          </a:xfrm>
          <a:prstGeom prst="star7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13" name="文本框 15"/>
          <p:cNvSpPr txBox="1">
            <a:spLocks noChangeArrowheads="1"/>
          </p:cNvSpPr>
          <p:nvPr/>
        </p:nvSpPr>
        <p:spPr bwMode="auto">
          <a:xfrm rot="19686148">
            <a:off x="6542969" y="3379816"/>
            <a:ext cx="12493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君同人定格</a:t>
            </a:r>
            <a:r>
              <a:rPr kumimoji="1"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动画</a:t>
            </a:r>
          </a:p>
        </p:txBody>
      </p:sp>
      <p:pic>
        <p:nvPicPr>
          <p:cNvPr id="14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2"/>
          <a:stretch>
            <a:fillRect/>
          </a:stretch>
        </p:blipFill>
        <p:spPr bwMode="auto">
          <a:xfrm>
            <a:off x="8397169" y="3514754"/>
            <a:ext cx="3455987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231" y="1431954"/>
            <a:ext cx="34639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七角星 19"/>
          <p:cNvSpPr/>
          <p:nvPr/>
        </p:nvSpPr>
        <p:spPr>
          <a:xfrm rot="20402312">
            <a:off x="10121194" y="2975004"/>
            <a:ext cx="1944687" cy="1081087"/>
          </a:xfrm>
          <a:prstGeom prst="star7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17" name="文本框 20"/>
          <p:cNvSpPr txBox="1">
            <a:spLocks noChangeArrowheads="1"/>
          </p:cNvSpPr>
          <p:nvPr/>
        </p:nvSpPr>
        <p:spPr bwMode="auto">
          <a:xfrm rot="19686148">
            <a:off x="10468856" y="3254404"/>
            <a:ext cx="1250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君携手</a:t>
            </a:r>
            <a:r>
              <a:rPr kumimoji="1" lang="en-US" alt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Bluegogo</a:t>
            </a:r>
            <a:endParaRPr kumimoji="1" lang="zh-CN" altLang="en-US" sz="1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31520" y="677302"/>
            <a:ext cx="3530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</a:rPr>
              <a:t>执行亮点</a:t>
            </a:r>
          </a:p>
        </p:txBody>
      </p:sp>
    </p:spTree>
    <p:extLst>
      <p:ext uri="{BB962C8B-B14F-4D97-AF65-F5344CB8AC3E}">
        <p14:creationId xmlns:p14="http://schemas.microsoft.com/office/powerpoint/2010/main" val="3222676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>
            <a:fillRect/>
          </a:stretch>
        </p:blipFill>
        <p:spPr bwMode="auto">
          <a:xfrm>
            <a:off x="244338" y="2930236"/>
            <a:ext cx="34671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8208825" y="5522624"/>
            <a:ext cx="3567113" cy="461962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参与国内最大的电子互动游戏展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ChinaJoy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</a:p>
        </p:txBody>
      </p:sp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253863" y="5522624"/>
            <a:ext cx="3457575" cy="461962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月伊利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君开启春季</a:t>
            </a:r>
          </a:p>
          <a:p>
            <a:pPr algn="dist"/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踏青节点电商营销活动</a:t>
            </a:r>
          </a:p>
        </p:txBody>
      </p:sp>
      <p:sp>
        <p:nvSpPr>
          <p:cNvPr id="5" name="文本框 5"/>
          <p:cNvSpPr txBox="1">
            <a:spLocks noChangeArrowheads="1"/>
          </p:cNvSpPr>
          <p:nvPr/>
        </p:nvSpPr>
        <p:spPr bwMode="auto">
          <a:xfrm>
            <a:off x="4359138" y="5522624"/>
            <a:ext cx="3384550" cy="461962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君旗下新品纯牛奶上</a:t>
            </a:r>
          </a:p>
          <a:p>
            <a:pPr algn="dist"/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市特约嘉宾高伟光助阵上市活动</a:t>
            </a:r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3" y="985549"/>
            <a:ext cx="34575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 9"/>
          <p:cNvGrpSpPr>
            <a:grpSpLocks/>
          </p:cNvGrpSpPr>
          <p:nvPr/>
        </p:nvGrpSpPr>
        <p:grpSpPr bwMode="auto">
          <a:xfrm>
            <a:off x="4359138" y="985549"/>
            <a:ext cx="3384550" cy="4500562"/>
            <a:chOff x="4439816" y="1628800"/>
            <a:chExt cx="3244046" cy="4356483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816" y="1628800"/>
              <a:ext cx="3244046" cy="2160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8568" y="3830872"/>
              <a:ext cx="3235293" cy="2154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七角星 10"/>
          <p:cNvSpPr/>
          <p:nvPr/>
        </p:nvSpPr>
        <p:spPr>
          <a:xfrm rot="20402312">
            <a:off x="6138725" y="2919124"/>
            <a:ext cx="1944688" cy="1079500"/>
          </a:xfrm>
          <a:prstGeom prst="star7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11" name="文本框 11"/>
          <p:cNvSpPr txBox="1">
            <a:spLocks noChangeArrowheads="1"/>
          </p:cNvSpPr>
          <p:nvPr/>
        </p:nvSpPr>
        <p:spPr bwMode="auto">
          <a:xfrm rot="19686148">
            <a:off x="6486388" y="3090574"/>
            <a:ext cx="124936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高伟光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携手</a:t>
            </a:r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君助阵新品上市</a:t>
            </a:r>
          </a:p>
        </p:txBody>
      </p:sp>
      <p:sp>
        <p:nvSpPr>
          <p:cNvPr id="12" name="七角星 12"/>
          <p:cNvSpPr/>
          <p:nvPr/>
        </p:nvSpPr>
        <p:spPr>
          <a:xfrm rot="20402312">
            <a:off x="2022338" y="2919124"/>
            <a:ext cx="1944687" cy="1079500"/>
          </a:xfrm>
          <a:prstGeom prst="star7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13" name="文本框 13"/>
          <p:cNvSpPr txBox="1">
            <a:spLocks noChangeArrowheads="1"/>
          </p:cNvSpPr>
          <p:nvPr/>
        </p:nvSpPr>
        <p:spPr bwMode="auto">
          <a:xfrm rot="19686148">
            <a:off x="2343013" y="3196936"/>
            <a:ext cx="1474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Bluegogo</a:t>
            </a:r>
            <a:r>
              <a:rPr kumimoji="1" lang="zh-CN" altLang="en-US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后续电商促销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</a:p>
        </p:txBody>
      </p:sp>
      <p:pic>
        <p:nvPicPr>
          <p:cNvPr id="14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00" y="2858799"/>
            <a:ext cx="3538538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400" y="985549"/>
            <a:ext cx="3538538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七角星 16"/>
          <p:cNvSpPr/>
          <p:nvPr/>
        </p:nvSpPr>
        <p:spPr>
          <a:xfrm rot="20402312">
            <a:off x="9990000" y="2727036"/>
            <a:ext cx="1943100" cy="1079500"/>
          </a:xfrm>
          <a:prstGeom prst="star7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sp>
        <p:nvSpPr>
          <p:cNvPr id="17" name="文本框 17"/>
          <p:cNvSpPr txBox="1">
            <a:spLocks noChangeArrowheads="1"/>
          </p:cNvSpPr>
          <p:nvPr/>
        </p:nvSpPr>
        <p:spPr bwMode="auto">
          <a:xfrm rot="19686148">
            <a:off x="10336075" y="3004849"/>
            <a:ext cx="1250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君参加</a:t>
            </a:r>
            <a:r>
              <a:rPr kumimoji="1" lang="en-US" altLang="zh-CN" sz="1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ChinaJoy</a:t>
            </a:r>
            <a:endParaRPr kumimoji="1" lang="zh-CN" altLang="en-US" sz="1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0158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>
            <a:spLocks noChangeArrowheads="1"/>
          </p:cNvSpPr>
          <p:nvPr/>
        </p:nvSpPr>
        <p:spPr bwMode="auto">
          <a:xfrm>
            <a:off x="539346" y="916842"/>
            <a:ext cx="11161713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为强化</a:t>
            </a:r>
            <a:r>
              <a:rPr kumimoji="1"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，从</a:t>
            </a:r>
            <a:r>
              <a:rPr kumimoji="1"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本身的特点及用户需求出发，产出用户更喜爱的</a:t>
            </a:r>
            <a:r>
              <a:rPr kumimoji="1"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周边内容作为</a:t>
            </a:r>
            <a:r>
              <a:rPr kumimoji="1"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附加值，在传播中及营销中为品牌自身增加价值砝码。</a:t>
            </a:r>
          </a:p>
        </p:txBody>
      </p:sp>
      <p:sp>
        <p:nvSpPr>
          <p:cNvPr id="3" name="文本框 3"/>
          <p:cNvSpPr txBox="1">
            <a:spLocks noChangeArrowheads="1"/>
          </p:cNvSpPr>
          <p:nvPr/>
        </p:nvSpPr>
        <p:spPr bwMode="auto">
          <a:xfrm>
            <a:off x="539346" y="5361536"/>
            <a:ext cx="3009900" cy="277813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君周边－经典语录胶带</a:t>
            </a:r>
          </a:p>
        </p:txBody>
      </p:sp>
      <p:sp>
        <p:nvSpPr>
          <p:cNvPr id="4" name="文本框 4"/>
          <p:cNvSpPr txBox="1">
            <a:spLocks noChangeArrowheads="1"/>
          </p:cNvSpPr>
          <p:nvPr/>
        </p:nvSpPr>
        <p:spPr bwMode="auto">
          <a:xfrm>
            <a:off x="4344584" y="5361536"/>
            <a:ext cx="3046412" cy="277813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君周边－手账本</a:t>
            </a:r>
          </a:p>
        </p:txBody>
      </p:sp>
      <p:sp>
        <p:nvSpPr>
          <p:cNvPr id="5" name="文本框 5"/>
          <p:cNvSpPr txBox="1">
            <a:spLocks noChangeArrowheads="1"/>
          </p:cNvSpPr>
          <p:nvPr/>
        </p:nvSpPr>
        <p:spPr bwMode="auto">
          <a:xfrm>
            <a:off x="8100609" y="5361536"/>
            <a:ext cx="3203575" cy="277813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/>
            <a:r>
              <a:rPr kumimoji="1" lang="en-US" altLang="zh-CN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君周边－手机壳</a:t>
            </a:r>
          </a:p>
        </p:txBody>
      </p:sp>
      <p:pic>
        <p:nvPicPr>
          <p:cNvPr id="6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46" y="2192886"/>
            <a:ext cx="29972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034" y="1962699"/>
            <a:ext cx="3213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 11"/>
          <p:cNvGrpSpPr>
            <a:grpSpLocks/>
          </p:cNvGrpSpPr>
          <p:nvPr/>
        </p:nvGrpSpPr>
        <p:grpSpPr bwMode="auto">
          <a:xfrm>
            <a:off x="7829146" y="2626274"/>
            <a:ext cx="3635375" cy="2132012"/>
            <a:chOff x="8112224" y="3068960"/>
            <a:chExt cx="3635924" cy="2132856"/>
          </a:xfrm>
        </p:grpSpPr>
        <p:pic>
          <p:nvPicPr>
            <p:cNvPr id="9" name="图片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224" y="3068960"/>
              <a:ext cx="2490473" cy="2132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2695" y="3096545"/>
              <a:ext cx="1145453" cy="2105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18064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299826"/>
            <a:ext cx="51847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4367213" y="2587163"/>
            <a:ext cx="865187" cy="28892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2299826"/>
            <a:ext cx="510222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3860338"/>
            <a:ext cx="51371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9"/>
          <p:cNvSpPr txBox="1">
            <a:spLocks noChangeArrowheads="1"/>
          </p:cNvSpPr>
          <p:nvPr/>
        </p:nvSpPr>
        <p:spPr bwMode="auto">
          <a:xfrm>
            <a:off x="695325" y="1094913"/>
            <a:ext cx="11161713" cy="87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伊利</a:t>
            </a:r>
            <a:r>
              <a:rPr kumimoji="1" lang="en-US" altLang="zh-CN" dirty="0" err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君品牌</a:t>
            </a:r>
            <a:r>
              <a:rPr kumimoji="1" lang="en-US" altLang="zh-CN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基础内容运营包涵微博运营及漫画更新运营，两部分从无到有，积累了一定数量的粉丝用户。</a:t>
            </a:r>
          </a:p>
        </p:txBody>
      </p:sp>
      <p:sp>
        <p:nvSpPr>
          <p:cNvPr id="7" name="文本框 3"/>
          <p:cNvSpPr txBox="1">
            <a:spLocks noChangeArrowheads="1"/>
          </p:cNvSpPr>
          <p:nvPr/>
        </p:nvSpPr>
        <p:spPr bwMode="auto">
          <a:xfrm>
            <a:off x="623888" y="4747751"/>
            <a:ext cx="5184775" cy="877887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君品牌</a:t>
            </a:r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同人漫画</a:t>
            </a:r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《Byebye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君的日常</a:t>
            </a:r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一经上线深得用户喜爱，截止至</a:t>
            </a:r>
            <a:r>
              <a:rPr kumimoji="1"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kumimoji="1"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月底，漫画总点击量</a:t>
            </a:r>
            <a:r>
              <a:rPr kumimoji="1" lang="zh-CN" altLang="en-US" sz="2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突破</a:t>
            </a:r>
            <a:r>
              <a:rPr kumimoji="1" lang="en-US" altLang="zh-CN" sz="2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kumimoji="1" lang="zh-CN" altLang="en-US" sz="20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sp>
        <p:nvSpPr>
          <p:cNvPr id="8" name="矩形 6"/>
          <p:cNvSpPr>
            <a:spLocks noChangeArrowheads="1"/>
          </p:cNvSpPr>
          <p:nvPr/>
        </p:nvSpPr>
        <p:spPr bwMode="auto">
          <a:xfrm>
            <a:off x="6383338" y="4747751"/>
            <a:ext cx="5137150" cy="877887"/>
          </a:xfrm>
          <a:prstGeom prst="rect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伊利</a:t>
            </a:r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Byebye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君品牌</a:t>
            </a:r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</a:t>
            </a:r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月起创建微博账户，从无到有，截止至</a:t>
            </a:r>
            <a:r>
              <a:rPr lang="en-US" altLang="zh-CN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月底</a:t>
            </a:r>
            <a:r>
              <a:rPr lang="zh-CN" altLang="en-US" sz="14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粉丝</a:t>
            </a:r>
            <a:r>
              <a:rPr lang="zh-CN" altLang="en-US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突破</a:t>
            </a:r>
            <a:r>
              <a:rPr lang="en-US" altLang="zh-CN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zh-CN" altLang="en-US" sz="1400" b="1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，且在持续上升中</a:t>
            </a:r>
            <a:r>
              <a:rPr lang="zh-CN" altLang="en-US" sz="1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400" b="1">
              <a:solidFill>
                <a:schemeClr val="bg1"/>
              </a:solidFill>
              <a:latin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3888" y="5611351"/>
            <a:ext cx="5151437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数据来自有妖气官方网站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6334125" y="5611351"/>
            <a:ext cx="5151438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kumimoji="1" lang="zh-CN" altLang="en-US" sz="1200" dirty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rPr>
              <a:t>数据来自新浪微博网站</a:t>
            </a:r>
          </a:p>
        </p:txBody>
      </p:sp>
    </p:spTree>
    <p:extLst>
      <p:ext uri="{BB962C8B-B14F-4D97-AF65-F5344CB8AC3E}">
        <p14:creationId xmlns:p14="http://schemas.microsoft.com/office/powerpoint/2010/main" val="21739787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77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" r="1" b="1027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94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8024" y="1103527"/>
            <a:ext cx="5615951" cy="3675895"/>
          </a:xfrm>
          <a:prstGeom prst="rect">
            <a:avLst/>
          </a:prstGeom>
        </p:spPr>
      </p:pic>
      <p:pic>
        <p:nvPicPr>
          <p:cNvPr id="4" name="图片 3" descr="yunwen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52213" y="645348"/>
            <a:ext cx="864096" cy="6292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9552" y="4545077"/>
            <a:ext cx="9572897" cy="116864"/>
          </a:xfrm>
          <a:prstGeom prst="rect">
            <a:avLst/>
          </a:prstGeom>
          <a:solidFill>
            <a:srgbClr val="DEA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72055" y="4797153"/>
            <a:ext cx="10026869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rgbClr val="FFC001"/>
                </a:solidFill>
              </a:rPr>
              <a:t>黄逗菌</a:t>
            </a:r>
            <a:r>
              <a:rPr lang="en-US" altLang="zh-CN" sz="3200" dirty="0">
                <a:solidFill>
                  <a:srgbClr val="FFC001"/>
                </a:solidFill>
              </a:rPr>
              <a:t>—</a:t>
            </a:r>
            <a:r>
              <a:rPr lang="zh-CN" altLang="en-US" sz="3200" dirty="0">
                <a:solidFill>
                  <a:srgbClr val="FFC001"/>
                </a:solidFill>
              </a:rPr>
              <a:t>明星</a:t>
            </a:r>
            <a:r>
              <a:rPr lang="en-US" altLang="zh-CN" sz="3200" dirty="0">
                <a:solidFill>
                  <a:srgbClr val="FFC001"/>
                </a:solidFill>
              </a:rPr>
              <a:t>IP</a:t>
            </a:r>
            <a:r>
              <a:rPr lang="zh-CN" altLang="en-US" sz="3200" dirty="0">
                <a:solidFill>
                  <a:srgbClr val="FFC001"/>
                </a:solidFill>
              </a:rPr>
              <a:t>社会化传播与粉丝养成</a:t>
            </a:r>
            <a:endParaRPr lang="en-US" altLang="zh-CN" sz="3200" dirty="0">
              <a:solidFill>
                <a:srgbClr val="FFC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06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“黄逗菌”是吾人吾幸联合瀚纳影业全力打造的虚拟偶像IP。…"/>
          <p:cNvSpPr txBox="1">
            <a:spLocks/>
          </p:cNvSpPr>
          <p:nvPr/>
        </p:nvSpPr>
        <p:spPr>
          <a:xfrm>
            <a:off x="576348" y="1994668"/>
            <a:ext cx="7254241" cy="35249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1942" indent="-441942" defTabSz="886967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500"/>
            </a:pPr>
            <a:r>
              <a:rPr lang="zh-CN" altLang="en-US" sz="1800" dirty="0">
                <a:solidFill>
                  <a:schemeClr val="bg1"/>
                </a:solidFill>
              </a:rPr>
              <a:t>“黄逗菌”是吾人吾幸联合瀚纳影业全力打造的虚拟偶像</a:t>
            </a:r>
            <a:r>
              <a:rPr lang="en-US" sz="1800" dirty="0">
                <a:solidFill>
                  <a:schemeClr val="bg1"/>
                </a:solidFill>
              </a:rPr>
              <a:t>IP。</a:t>
            </a:r>
          </a:p>
          <a:p>
            <a:pPr marL="441942" indent="-441942" defTabSz="886967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500"/>
            </a:pPr>
            <a:endParaRPr lang="en-US" sz="1800" dirty="0">
              <a:solidFill>
                <a:schemeClr val="bg1"/>
              </a:solidFill>
            </a:endParaRPr>
          </a:p>
          <a:p>
            <a:pPr marL="0" indent="0" defTabSz="886967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500"/>
            </a:pPr>
            <a:r>
              <a:rPr lang="zh-CN" altLang="en-US" sz="1800" dirty="0">
                <a:solidFill>
                  <a:schemeClr val="bg1"/>
                </a:solidFill>
              </a:rPr>
              <a:t>作为影帝黄渤的二次元衍生</a:t>
            </a:r>
            <a:r>
              <a:rPr lang="en-US" sz="1800" dirty="0">
                <a:solidFill>
                  <a:schemeClr val="bg1"/>
                </a:solidFill>
              </a:rPr>
              <a:t>IP，</a:t>
            </a:r>
            <a:r>
              <a:rPr lang="zh-CN" altLang="en-US" sz="1800" dirty="0">
                <a:solidFill>
                  <a:schemeClr val="bg1"/>
                </a:solidFill>
              </a:rPr>
              <a:t>黄逗菌的角色定位为纠结、贱萌、微宅、简单善良、内心孤独，轻微拖延症，毒舌，慵懒</a:t>
            </a:r>
            <a:r>
              <a:rPr lang="en-US" altLang="zh-CN" sz="1800" dirty="0">
                <a:solidFill>
                  <a:schemeClr val="bg1"/>
                </a:solidFill>
              </a:rPr>
              <a:t>……</a:t>
            </a:r>
            <a:r>
              <a:rPr lang="zh-CN" altLang="en-US" sz="1800" dirty="0">
                <a:solidFill>
                  <a:schemeClr val="bg1"/>
                </a:solidFill>
              </a:rPr>
              <a:t>是典型的新一代都市年轻群体形象代表。</a:t>
            </a:r>
          </a:p>
          <a:p>
            <a:pPr marL="0" indent="0" defTabSz="886967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500"/>
            </a:pPr>
            <a:endParaRPr lang="zh-CN" altLang="en-US" sz="1800" dirty="0">
              <a:solidFill>
                <a:schemeClr val="bg1"/>
              </a:solidFill>
            </a:endParaRPr>
          </a:p>
          <a:p>
            <a:pPr marL="0" indent="0" defTabSz="886967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500"/>
            </a:pPr>
            <a:r>
              <a:rPr lang="zh-CN" altLang="en-US" sz="1800" dirty="0">
                <a:solidFill>
                  <a:schemeClr val="bg1"/>
                </a:solidFill>
              </a:rPr>
              <a:t>围绕“黄逗菌”形象，以定格动画手法打造了系列短视频作品</a:t>
            </a:r>
            <a:r>
              <a:rPr lang="en-US" altLang="zh-CN" sz="1800" dirty="0">
                <a:solidFill>
                  <a:schemeClr val="bg1"/>
                </a:solidFill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</a:rPr>
              <a:t>黄逗菌</a:t>
            </a:r>
            <a:r>
              <a:rPr lang="en-US" altLang="zh-CN" sz="1800" dirty="0">
                <a:solidFill>
                  <a:schemeClr val="bg1"/>
                </a:solidFill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</a:rPr>
              <a:t>，通过作品传播及周边衍生品开发的综合商业模式，将“黄逗菌”打造为新一代虚拟偶像，全方位渗透目标人群的生活场景。</a:t>
            </a:r>
          </a:p>
        </p:txBody>
      </p:sp>
      <p:grpSp>
        <p:nvGrpSpPr>
          <p:cNvPr id="3" name="成组"/>
          <p:cNvGrpSpPr/>
          <p:nvPr/>
        </p:nvGrpSpPr>
        <p:grpSpPr>
          <a:xfrm>
            <a:off x="8006965" y="914399"/>
            <a:ext cx="3776435" cy="5031836"/>
            <a:chOff x="-1" y="-1"/>
            <a:chExt cx="3274625" cy="4063407"/>
          </a:xfrm>
        </p:grpSpPr>
        <p:pic>
          <p:nvPicPr>
            <p:cNvPr id="4" name="黄渤搞怪cos黄逗菌.jpg" descr="黄渤搞怪cos黄逗菌.jp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-2" y="-2"/>
              <a:ext cx="1859229" cy="1394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" name="图片 6" descr="图片 6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1880205" y="-2"/>
              <a:ext cx="1394420" cy="1394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" name="文本框 2"/>
            <p:cNvSpPr txBox="1"/>
            <p:nvPr/>
          </p:nvSpPr>
          <p:spPr>
            <a:xfrm>
              <a:off x="16161" y="1444670"/>
              <a:ext cx="3250038" cy="2618737"/>
            </a:xfrm>
            <a:prstGeom prst="rect">
              <a:avLst/>
            </a:prstGeom>
            <a:solidFill>
              <a:srgbClr val="E68422"/>
            </a:soli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t>黄逗菌</a:t>
              </a:r>
            </a:p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endParaRPr/>
            </a:p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t>性别：男</a:t>
              </a:r>
            </a:p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t>爱好：女</a:t>
              </a:r>
            </a:p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t>生日：8月26日</a:t>
              </a:r>
            </a:p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t>星座：处女座</a:t>
              </a:r>
            </a:p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t>年龄：。。。不能说</a:t>
              </a:r>
            </a:p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t>性格：纠结</a:t>
              </a:r>
            </a:p>
            <a:p>
              <a:pPr defTabSz="457200">
                <a:defRPr sz="1600" i="1">
                  <a:solidFill>
                    <a:srgbClr val="FFFFFF"/>
                  </a:solidFill>
                  <a:latin typeface="Palatino Linotype"/>
                  <a:ea typeface="Palatino Linotype"/>
                  <a:cs typeface="Palatino Linotype"/>
                  <a:sym typeface="Palatino Linotype"/>
                </a:defRPr>
              </a:pPr>
              <a:r>
                <a:t>特点：贱萌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743200" y="1080653"/>
            <a:ext cx="2593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C000"/>
                </a:solidFill>
              </a:rPr>
              <a:t>IP</a:t>
            </a:r>
            <a:r>
              <a:rPr lang="zh-CN" altLang="en-US" sz="2400" b="1" dirty="0">
                <a:solidFill>
                  <a:srgbClr val="FFC000"/>
                </a:solidFill>
              </a:rPr>
              <a:t>源</a:t>
            </a:r>
          </a:p>
        </p:txBody>
      </p:sp>
    </p:spTree>
    <p:extLst>
      <p:ext uri="{BB962C8B-B14F-4D97-AF65-F5344CB8AC3E}">
        <p14:creationId xmlns:p14="http://schemas.microsoft.com/office/powerpoint/2010/main" val="2869162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970120" y="966796"/>
            <a:ext cx="6153490" cy="6779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gradFill>
                <a:gsLst>
                  <a:gs pos="90000">
                    <a:srgbClr val="C00000"/>
                  </a:gs>
                  <a:gs pos="30000">
                    <a:srgbClr val="FF3300"/>
                  </a:gs>
                </a:gsLst>
                <a:lin ang="5400000" scaled="1"/>
              </a:gradFill>
            </a:endParaRPr>
          </a:p>
        </p:txBody>
      </p:sp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4106521" y="1022788"/>
            <a:ext cx="2376000" cy="565960"/>
            <a:chOff x="3123788" y="1995506"/>
            <a:chExt cx="2846141" cy="677945"/>
          </a:xfrm>
          <a:solidFill>
            <a:schemeClr val="accent1"/>
          </a:solidFill>
        </p:grpSpPr>
        <p:sp>
          <p:nvSpPr>
            <p:cNvPr id="4" name="圆角矩形 3"/>
            <p:cNvSpPr/>
            <p:nvPr/>
          </p:nvSpPr>
          <p:spPr>
            <a:xfrm>
              <a:off x="3123788" y="1995506"/>
              <a:ext cx="2846141" cy="6779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670887" y="2035807"/>
              <a:ext cx="1832564" cy="5530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原创力</a:t>
              </a:r>
            </a:p>
          </p:txBody>
        </p:sp>
      </p:grpSp>
      <p:sp>
        <p:nvSpPr>
          <p:cNvPr id="6" name="矩形 6"/>
          <p:cNvSpPr>
            <a:spLocks noChangeArrowheads="1"/>
          </p:cNvSpPr>
          <p:nvPr/>
        </p:nvSpPr>
        <p:spPr bwMode="auto">
          <a:xfrm>
            <a:off x="6586173" y="1034820"/>
            <a:ext cx="4355816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跨越文化和时代的内核</a:t>
            </a:r>
          </a:p>
        </p:txBody>
      </p:sp>
      <p:sp>
        <p:nvSpPr>
          <p:cNvPr id="7" name="圆角矩形 19"/>
          <p:cNvSpPr/>
          <p:nvPr/>
        </p:nvSpPr>
        <p:spPr>
          <a:xfrm>
            <a:off x="4994504" y="1832428"/>
            <a:ext cx="6153490" cy="6779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0D7E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gradFill>
                <a:gsLst>
                  <a:gs pos="90000">
                    <a:srgbClr val="C00000"/>
                  </a:gs>
                  <a:gs pos="30000">
                    <a:srgbClr val="FF3300"/>
                  </a:gs>
                </a:gsLst>
                <a:lin ang="5400000" scaled="1"/>
              </a:gradFill>
            </a:endParaRPr>
          </a:p>
        </p:txBody>
      </p:sp>
      <p:grpSp>
        <p:nvGrpSpPr>
          <p:cNvPr id="8" name="组合 7"/>
          <p:cNvGrpSpPr>
            <a:grpSpLocks noChangeAspect="1"/>
          </p:cNvGrpSpPr>
          <p:nvPr/>
        </p:nvGrpSpPr>
        <p:grpSpPr>
          <a:xfrm>
            <a:off x="4130905" y="1888420"/>
            <a:ext cx="2376000" cy="565960"/>
            <a:chOff x="3123788" y="1995506"/>
            <a:chExt cx="2846141" cy="677945"/>
          </a:xfrm>
          <a:solidFill>
            <a:srgbClr val="0D7E46"/>
          </a:solidFill>
        </p:grpSpPr>
        <p:sp>
          <p:nvSpPr>
            <p:cNvPr id="9" name="圆角矩形 21"/>
            <p:cNvSpPr/>
            <p:nvPr/>
          </p:nvSpPr>
          <p:spPr>
            <a:xfrm>
              <a:off x="3123788" y="1995506"/>
              <a:ext cx="2846141" cy="6779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670887" y="2035807"/>
              <a:ext cx="1832564" cy="5530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内容力</a:t>
              </a:r>
            </a:p>
          </p:txBody>
        </p:sp>
      </p:grpSp>
      <p:sp>
        <p:nvSpPr>
          <p:cNvPr id="11" name="矩形 6"/>
          <p:cNvSpPr>
            <a:spLocks noChangeArrowheads="1"/>
          </p:cNvSpPr>
          <p:nvPr/>
        </p:nvSpPr>
        <p:spPr bwMode="auto">
          <a:xfrm>
            <a:off x="6610557" y="1900452"/>
            <a:ext cx="4355816" cy="49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有激发共鸣的内容价值</a:t>
            </a:r>
          </a:p>
        </p:txBody>
      </p:sp>
      <p:sp>
        <p:nvSpPr>
          <p:cNvPr id="12" name="圆角矩形 24"/>
          <p:cNvSpPr/>
          <p:nvPr/>
        </p:nvSpPr>
        <p:spPr>
          <a:xfrm>
            <a:off x="4994504" y="2701108"/>
            <a:ext cx="6153490" cy="67794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gradFill>
                <a:gsLst>
                  <a:gs pos="90000">
                    <a:srgbClr val="C00000"/>
                  </a:gs>
                  <a:gs pos="30000">
                    <a:srgbClr val="FF3300"/>
                  </a:gs>
                </a:gsLst>
                <a:lin ang="5400000" scaled="1"/>
              </a:gradFill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4130905" y="2757100"/>
            <a:ext cx="2376000" cy="565960"/>
            <a:chOff x="3123788" y="1995506"/>
            <a:chExt cx="2846141" cy="677945"/>
          </a:xfrm>
          <a:solidFill>
            <a:srgbClr val="0D7E46"/>
          </a:solidFill>
        </p:grpSpPr>
        <p:sp>
          <p:nvSpPr>
            <p:cNvPr id="14" name="圆角矩形 26"/>
            <p:cNvSpPr/>
            <p:nvPr/>
          </p:nvSpPr>
          <p:spPr>
            <a:xfrm>
              <a:off x="3123788" y="1995506"/>
              <a:ext cx="2846141" cy="677945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670887" y="2035807"/>
              <a:ext cx="1832564" cy="553013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人格力</a:t>
              </a:r>
            </a:p>
          </p:txBody>
        </p:sp>
      </p:grpSp>
      <p:sp>
        <p:nvSpPr>
          <p:cNvPr id="16" name="矩形 6"/>
          <p:cNvSpPr>
            <a:spLocks noChangeArrowheads="1"/>
          </p:cNvSpPr>
          <p:nvPr/>
        </p:nvSpPr>
        <p:spPr bwMode="auto">
          <a:xfrm>
            <a:off x="6610556" y="2769132"/>
            <a:ext cx="4641089" cy="49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有温度、有情感、鲜明人格特征</a:t>
            </a:r>
          </a:p>
        </p:txBody>
      </p:sp>
      <p:sp>
        <p:nvSpPr>
          <p:cNvPr id="17" name="圆角矩形 29"/>
          <p:cNvSpPr/>
          <p:nvPr/>
        </p:nvSpPr>
        <p:spPr>
          <a:xfrm>
            <a:off x="4994504" y="3578932"/>
            <a:ext cx="6153490" cy="6779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gradFill>
                <a:gsLst>
                  <a:gs pos="90000">
                    <a:srgbClr val="C00000"/>
                  </a:gs>
                  <a:gs pos="30000">
                    <a:srgbClr val="FF3300"/>
                  </a:gs>
                </a:gsLst>
                <a:lin ang="5400000" scaled="1"/>
              </a:gradFill>
            </a:endParaRPr>
          </a:p>
        </p:txBody>
      </p:sp>
      <p:grpSp>
        <p:nvGrpSpPr>
          <p:cNvPr id="18" name="组合 17"/>
          <p:cNvGrpSpPr>
            <a:grpSpLocks noChangeAspect="1"/>
          </p:cNvGrpSpPr>
          <p:nvPr/>
        </p:nvGrpSpPr>
        <p:grpSpPr>
          <a:xfrm>
            <a:off x="4130905" y="3634924"/>
            <a:ext cx="2376000" cy="565960"/>
            <a:chOff x="3123788" y="1995506"/>
            <a:chExt cx="2846141" cy="677945"/>
          </a:xfrm>
          <a:solidFill>
            <a:srgbClr val="0D7E46"/>
          </a:solidFill>
        </p:grpSpPr>
        <p:sp>
          <p:nvSpPr>
            <p:cNvPr id="19" name="圆角矩形 31"/>
            <p:cNvSpPr/>
            <p:nvPr/>
          </p:nvSpPr>
          <p:spPr>
            <a:xfrm>
              <a:off x="3123788" y="1995506"/>
              <a:ext cx="2846141" cy="677945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670887" y="2035807"/>
              <a:ext cx="1832564" cy="553013"/>
            </a:xfrm>
            <a:prstGeom prst="rect">
              <a:avLst/>
            </a:prstGeom>
            <a:solidFill>
              <a:srgbClr val="7030A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传播力</a:t>
              </a:r>
            </a:p>
          </p:txBody>
        </p:sp>
      </p:grpSp>
      <p:sp>
        <p:nvSpPr>
          <p:cNvPr id="21" name="矩形 6"/>
          <p:cNvSpPr>
            <a:spLocks noChangeArrowheads="1"/>
          </p:cNvSpPr>
          <p:nvPr/>
        </p:nvSpPr>
        <p:spPr bwMode="auto">
          <a:xfrm>
            <a:off x="6610557" y="3646956"/>
            <a:ext cx="4355816" cy="49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自动引发话题和内容</a:t>
            </a:r>
          </a:p>
        </p:txBody>
      </p:sp>
      <p:sp>
        <p:nvSpPr>
          <p:cNvPr id="22" name="圆角矩形 34"/>
          <p:cNvSpPr/>
          <p:nvPr/>
        </p:nvSpPr>
        <p:spPr>
          <a:xfrm>
            <a:off x="4994504" y="4438468"/>
            <a:ext cx="6153490" cy="6779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gradFill>
                <a:gsLst>
                  <a:gs pos="90000">
                    <a:srgbClr val="C00000"/>
                  </a:gs>
                  <a:gs pos="30000">
                    <a:srgbClr val="FF3300"/>
                  </a:gs>
                </a:gsLst>
                <a:lin ang="5400000" scaled="1"/>
              </a:gradFill>
            </a:endParaRPr>
          </a:p>
        </p:txBody>
      </p:sp>
      <p:grpSp>
        <p:nvGrpSpPr>
          <p:cNvPr id="23" name="组合 22"/>
          <p:cNvGrpSpPr>
            <a:grpSpLocks noChangeAspect="1"/>
          </p:cNvGrpSpPr>
          <p:nvPr/>
        </p:nvGrpSpPr>
        <p:grpSpPr>
          <a:xfrm>
            <a:off x="4130905" y="4494460"/>
            <a:ext cx="2376000" cy="565960"/>
            <a:chOff x="3123788" y="1995506"/>
            <a:chExt cx="2846141" cy="677945"/>
          </a:xfrm>
          <a:solidFill>
            <a:srgbClr val="0D7E46"/>
          </a:solidFill>
        </p:grpSpPr>
        <p:sp>
          <p:nvSpPr>
            <p:cNvPr id="24" name="圆角矩形 36"/>
            <p:cNvSpPr/>
            <p:nvPr/>
          </p:nvSpPr>
          <p:spPr>
            <a:xfrm>
              <a:off x="3123788" y="1995506"/>
              <a:ext cx="2846141" cy="677945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3670887" y="2035807"/>
              <a:ext cx="1832564" cy="55301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适配力</a:t>
              </a:r>
            </a:p>
          </p:txBody>
        </p:sp>
      </p:grpSp>
      <p:sp>
        <p:nvSpPr>
          <p:cNvPr id="26" name="矩形 6"/>
          <p:cNvSpPr>
            <a:spLocks noChangeArrowheads="1"/>
          </p:cNvSpPr>
          <p:nvPr/>
        </p:nvSpPr>
        <p:spPr bwMode="auto">
          <a:xfrm>
            <a:off x="6610557" y="4506492"/>
            <a:ext cx="4355816" cy="49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适应不同的场景和技术界面</a:t>
            </a:r>
          </a:p>
        </p:txBody>
      </p:sp>
      <p:sp>
        <p:nvSpPr>
          <p:cNvPr id="27" name="圆角矩形 39"/>
          <p:cNvSpPr/>
          <p:nvPr/>
        </p:nvSpPr>
        <p:spPr>
          <a:xfrm>
            <a:off x="4994504" y="5298004"/>
            <a:ext cx="6153490" cy="677945"/>
          </a:xfrm>
          <a:prstGeom prst="roundRect">
            <a:avLst>
              <a:gd name="adj" fmla="val 50000"/>
            </a:avLst>
          </a:prstGeom>
          <a:noFill/>
          <a:ln>
            <a:solidFill>
              <a:srgbClr val="D600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gradFill>
                <a:gsLst>
                  <a:gs pos="90000">
                    <a:srgbClr val="C00000"/>
                  </a:gs>
                  <a:gs pos="30000">
                    <a:srgbClr val="FF3300"/>
                  </a:gs>
                </a:gsLst>
                <a:lin ang="5400000" scaled="1"/>
              </a:gradFill>
            </a:endParaRPr>
          </a:p>
        </p:txBody>
      </p:sp>
      <p:grpSp>
        <p:nvGrpSpPr>
          <p:cNvPr id="28" name="组合 27"/>
          <p:cNvGrpSpPr>
            <a:grpSpLocks noChangeAspect="1"/>
          </p:cNvGrpSpPr>
          <p:nvPr/>
        </p:nvGrpSpPr>
        <p:grpSpPr>
          <a:xfrm>
            <a:off x="4130905" y="5353996"/>
            <a:ext cx="2376000" cy="565960"/>
            <a:chOff x="3123788" y="1995506"/>
            <a:chExt cx="2846141" cy="677945"/>
          </a:xfrm>
          <a:solidFill>
            <a:srgbClr val="D60093"/>
          </a:solidFill>
        </p:grpSpPr>
        <p:sp>
          <p:nvSpPr>
            <p:cNvPr id="29" name="圆角矩形 41"/>
            <p:cNvSpPr/>
            <p:nvPr/>
          </p:nvSpPr>
          <p:spPr>
            <a:xfrm>
              <a:off x="3123788" y="1995506"/>
              <a:ext cx="2846141" cy="677945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D60093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670887" y="2035807"/>
              <a:ext cx="1832564" cy="5530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gradFill>
                    <a:gsLst>
                      <a:gs pos="83000">
                        <a:prstClr val="white"/>
                      </a:gs>
                      <a:gs pos="100000">
                        <a:prstClr val="white"/>
                      </a:gs>
                    </a:gsLst>
                    <a:lin ang="54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变现力</a:t>
              </a:r>
            </a:p>
          </p:txBody>
        </p:sp>
      </p:grpSp>
      <p:sp>
        <p:nvSpPr>
          <p:cNvPr id="31" name="矩形 6"/>
          <p:cNvSpPr>
            <a:spLocks noChangeArrowheads="1"/>
          </p:cNvSpPr>
          <p:nvPr/>
        </p:nvSpPr>
        <p:spPr bwMode="auto">
          <a:xfrm>
            <a:off x="6610557" y="5366028"/>
            <a:ext cx="4355816" cy="49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持续变现的商业衍生价值</a:t>
            </a:r>
          </a:p>
        </p:txBody>
      </p:sp>
      <p:grpSp>
        <p:nvGrpSpPr>
          <p:cNvPr id="32" name="组合 10"/>
          <p:cNvGrpSpPr>
            <a:grpSpLocks/>
          </p:cNvGrpSpPr>
          <p:nvPr/>
        </p:nvGrpSpPr>
        <p:grpSpPr bwMode="auto">
          <a:xfrm>
            <a:off x="446395" y="676656"/>
            <a:ext cx="4013200" cy="5696712"/>
            <a:chOff x="0" y="0"/>
            <a:chExt cx="4013321" cy="4966128"/>
          </a:xfrm>
        </p:grpSpPr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3" t="8440" r="6203" b="10136"/>
            <a:stretch>
              <a:fillRect/>
            </a:stretch>
          </p:blipFill>
          <p:spPr bwMode="auto">
            <a:xfrm>
              <a:off x="0" y="0"/>
              <a:ext cx="4013321" cy="4966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589697" y="589534"/>
              <a:ext cx="2838784" cy="3697941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42719B"/>
                  </a:solidFill>
                  <a:bevel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 sz="3200">
                <a:solidFill>
                  <a:srgbClr val="FFFFFF"/>
                </a:solidFill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35" name="矩形 34"/>
          <p:cNvSpPr/>
          <p:nvPr/>
        </p:nvSpPr>
        <p:spPr>
          <a:xfrm>
            <a:off x="1036074" y="1352918"/>
            <a:ext cx="2838698" cy="424195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827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44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192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89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43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" b="-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1333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出演明星衍生作品，借势出道，引发关注…"/>
          <p:cNvSpPr txBox="1"/>
          <p:nvPr/>
        </p:nvSpPr>
        <p:spPr>
          <a:xfrm>
            <a:off x="935934" y="1010169"/>
            <a:ext cx="4542689" cy="1532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初代黄逗菌以个人形象出演黄渤MV，借势出道，引发行业和粉丝关注</a:t>
            </a: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2017年1月23日，黄渤新歌《过去了》上线，</a:t>
            </a: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chemeClr val="bg1"/>
                </a:solidFill>
              </a:rPr>
              <a:t>黄逗菌出演MV主角，正式出道</a:t>
            </a:r>
            <a:r>
              <a:rPr dirty="0">
                <a:solidFill>
                  <a:schemeClr val="bg1"/>
                </a:solidFill>
              </a:rPr>
              <a:t>；</a:t>
            </a: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chemeClr val="bg1"/>
                </a:solidFill>
              </a:rPr>
              <a:t>行业对MV的独特表现手法和画面风格进行大面积讨论</a:t>
            </a:r>
            <a:r>
              <a:rPr dirty="0">
                <a:solidFill>
                  <a:schemeClr val="bg1"/>
                </a:solidFill>
              </a:rPr>
              <a:t>。</a:t>
            </a:r>
          </a:p>
        </p:txBody>
      </p:sp>
      <p:sp>
        <p:nvSpPr>
          <p:cNvPr id="3" name="首集上线，kol+话题营销助推播放量破千万…"/>
          <p:cNvSpPr txBox="1"/>
          <p:nvPr/>
        </p:nvSpPr>
        <p:spPr>
          <a:xfrm>
            <a:off x="835309" y="3037382"/>
            <a:ext cx="4560543" cy="12741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rgbClr val="FFC000"/>
                </a:solidFill>
              </a:rPr>
              <a:t>《</a:t>
            </a:r>
            <a:r>
              <a:rPr dirty="0" err="1">
                <a:solidFill>
                  <a:srgbClr val="FFC000"/>
                </a:solidFill>
              </a:rPr>
              <a:t>黄逗菌》第一季首集上线</a:t>
            </a:r>
            <a:r>
              <a:rPr dirty="0">
                <a:solidFill>
                  <a:srgbClr val="FFC000"/>
                </a:solidFill>
              </a:rPr>
              <a:t>，</a:t>
            </a:r>
          </a:p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营销类kol引流+话题营销助推播放量破千万</a:t>
            </a: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2017年5月20日，《黄逗菌》正式开播，首集520扎心发问“你的女朋友在哪儿？”上线24小时播放量破千万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4" name="成组"/>
          <p:cNvGrpSpPr/>
          <p:nvPr/>
        </p:nvGrpSpPr>
        <p:grpSpPr>
          <a:xfrm>
            <a:off x="5821723" y="863103"/>
            <a:ext cx="5874374" cy="1936495"/>
            <a:chOff x="-2" y="236353"/>
            <a:chExt cx="5874372" cy="1936494"/>
          </a:xfrm>
        </p:grpSpPr>
        <p:pic>
          <p:nvPicPr>
            <p:cNvPr id="5" name="pasted-image.png" descr="pasted-image.png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tretch>
              <a:fillRect/>
            </a:stretch>
          </p:blipFill>
          <p:spPr>
            <a:xfrm>
              <a:off x="-2" y="236353"/>
              <a:ext cx="2635513" cy="1920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pasted-image.png" descr="pasted-image.png"/>
            <p:cNvPicPr>
              <a:picLocks noChangeAspect="1"/>
            </p:cNvPicPr>
            <p:nvPr/>
          </p:nvPicPr>
          <p:blipFill>
            <a:blip r:embed="rId3" cstate="print">
              <a:extLst/>
            </a:blip>
            <a:stretch>
              <a:fillRect/>
            </a:stretch>
          </p:blipFill>
          <p:spPr>
            <a:xfrm>
              <a:off x="2642930" y="236353"/>
              <a:ext cx="3231440" cy="1936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7" name="成组"/>
          <p:cNvGrpSpPr/>
          <p:nvPr/>
        </p:nvGrpSpPr>
        <p:grpSpPr>
          <a:xfrm>
            <a:off x="5821725" y="3069208"/>
            <a:ext cx="5908043" cy="2877441"/>
            <a:chOff x="-1" y="-2"/>
            <a:chExt cx="5908042" cy="2877440"/>
          </a:xfrm>
        </p:grpSpPr>
        <p:pic>
          <p:nvPicPr>
            <p:cNvPr id="8" name="Picture 3" descr="Picture 3"/>
            <p:cNvPicPr>
              <a:picLocks noChangeAspect="1"/>
            </p:cNvPicPr>
            <p:nvPr/>
          </p:nvPicPr>
          <p:blipFill>
            <a:blip r:embed="rId4" cstate="print">
              <a:extLst/>
            </a:blip>
            <a:stretch>
              <a:fillRect/>
            </a:stretch>
          </p:blipFill>
          <p:spPr>
            <a:xfrm>
              <a:off x="-1" y="485"/>
              <a:ext cx="3136559" cy="2876463"/>
            </a:xfrm>
            <a:prstGeom prst="rect">
              <a:avLst/>
            </a:prstGeom>
            <a:ln w="19050" cap="flat">
              <a:solidFill>
                <a:srgbClr val="DA0100"/>
              </a:solidFill>
              <a:prstDash val="solid"/>
              <a:miter lim="800000"/>
            </a:ln>
            <a:effectLst/>
          </p:spPr>
        </p:pic>
        <p:pic>
          <p:nvPicPr>
            <p:cNvPr id="9" name="Picture 4" descr="Picture 4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tretch>
              <a:fillRect/>
            </a:stretch>
          </p:blipFill>
          <p:spPr>
            <a:xfrm>
              <a:off x="1511189" y="5871"/>
              <a:ext cx="3030530" cy="2865693"/>
            </a:xfrm>
            <a:prstGeom prst="rect">
              <a:avLst/>
            </a:prstGeom>
            <a:ln w="19050" cap="flat">
              <a:solidFill>
                <a:srgbClr val="DA0100"/>
              </a:solidFill>
              <a:prstDash val="solid"/>
              <a:miter lim="800000"/>
            </a:ln>
            <a:effectLst/>
          </p:spPr>
        </p:pic>
        <p:pic>
          <p:nvPicPr>
            <p:cNvPr id="10" name="Picture 6" descr="Picture 6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2839941" y="-2"/>
              <a:ext cx="3068100" cy="2877440"/>
            </a:xfrm>
            <a:prstGeom prst="rect">
              <a:avLst/>
            </a:prstGeom>
            <a:ln w="19050" cap="flat">
              <a:solidFill>
                <a:srgbClr val="DA0100"/>
              </a:solidFill>
              <a:prstDash val="solid"/>
              <a:miter lim="800000"/>
            </a:ln>
            <a:effectLst/>
          </p:spPr>
        </p:pic>
      </p:grpSp>
      <p:grpSp>
        <p:nvGrpSpPr>
          <p:cNvPr id="11" name="成组"/>
          <p:cNvGrpSpPr/>
          <p:nvPr/>
        </p:nvGrpSpPr>
        <p:grpSpPr>
          <a:xfrm>
            <a:off x="844233" y="4759788"/>
            <a:ext cx="4924454" cy="954105"/>
            <a:chOff x="-2" y="-4"/>
            <a:chExt cx="4924453" cy="954103"/>
          </a:xfrm>
        </p:grpSpPr>
        <p:sp>
          <p:nvSpPr>
            <p:cNvPr id="12" name="@黄逗菌HDJ官微…"/>
            <p:cNvSpPr txBox="1"/>
            <p:nvPr/>
          </p:nvSpPr>
          <p:spPr>
            <a:xfrm>
              <a:off x="-2" y="-2"/>
              <a:ext cx="1522208" cy="9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8" tIns="45718" rIns="45718" bIns="45718" numCol="1" anchor="t">
              <a:spAutoFit/>
            </a:bodyPr>
            <a:lstStyle/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>
                  <a:solidFill>
                    <a:schemeClr val="bg1"/>
                  </a:solidFill>
                </a:rPr>
                <a:t>@黄逗菌HDJ官微</a:t>
              </a: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>
                  <a:solidFill>
                    <a:schemeClr val="bg1"/>
                  </a:solidFill>
                </a:rPr>
                <a:t>转发量：306</a:t>
              </a: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>
                  <a:solidFill>
                    <a:schemeClr val="bg1"/>
                  </a:solidFill>
                </a:rPr>
                <a:t>评论量：38</a:t>
              </a: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>
                  <a:solidFill>
                    <a:schemeClr val="bg1"/>
                  </a:solidFill>
                </a:rPr>
                <a:t>点赞量：144</a:t>
              </a:r>
            </a:p>
          </p:txBody>
        </p:sp>
        <p:sp>
          <p:nvSpPr>
            <p:cNvPr id="13" name="矩形 1"/>
            <p:cNvSpPr txBox="1"/>
            <p:nvPr/>
          </p:nvSpPr>
          <p:spPr>
            <a:xfrm>
              <a:off x="1669629" y="-4"/>
              <a:ext cx="1941539" cy="9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 dirty="0">
                  <a:solidFill>
                    <a:schemeClr val="bg1"/>
                  </a:solidFill>
                </a:rPr>
                <a:t>@</a:t>
              </a:r>
              <a:r>
                <a:rPr sz="1400" dirty="0" err="1">
                  <a:solidFill>
                    <a:schemeClr val="bg1"/>
                  </a:solidFill>
                </a:rPr>
                <a:t>学习粉丝团</a:t>
              </a:r>
              <a:endParaRPr sz="1400" dirty="0">
                <a:solidFill>
                  <a:schemeClr val="bg1"/>
                </a:solidFill>
              </a:endParaRP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 dirty="0">
                  <a:solidFill>
                    <a:schemeClr val="bg1"/>
                  </a:solidFill>
                </a:rPr>
                <a:t>转发量：872      </a:t>
              </a: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 dirty="0">
                  <a:solidFill>
                    <a:schemeClr val="bg1"/>
                  </a:solidFill>
                </a:rPr>
                <a:t>评论量：252</a:t>
              </a: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 dirty="0">
                  <a:solidFill>
                    <a:schemeClr val="bg1"/>
                  </a:solidFill>
                </a:rPr>
                <a:t>点赞量：237</a:t>
              </a:r>
            </a:p>
          </p:txBody>
        </p:sp>
        <p:sp>
          <p:nvSpPr>
            <p:cNvPr id="14" name="矩形 22"/>
            <p:cNvSpPr txBox="1"/>
            <p:nvPr/>
          </p:nvSpPr>
          <p:spPr>
            <a:xfrm>
              <a:off x="2982912" y="-3"/>
              <a:ext cx="1941539" cy="95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/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 dirty="0">
                  <a:solidFill>
                    <a:schemeClr val="bg1"/>
                  </a:solidFill>
                </a:rPr>
                <a:t>@</a:t>
              </a:r>
              <a:r>
                <a:rPr sz="1400" dirty="0" err="1">
                  <a:solidFill>
                    <a:schemeClr val="bg1"/>
                  </a:solidFill>
                </a:rPr>
                <a:t>思想聚焦</a:t>
              </a:r>
              <a:endParaRPr sz="1400" dirty="0">
                <a:solidFill>
                  <a:schemeClr val="bg1"/>
                </a:solidFill>
              </a:endParaRP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 dirty="0">
                  <a:solidFill>
                    <a:schemeClr val="bg1"/>
                  </a:solidFill>
                </a:rPr>
                <a:t>转发量：165      </a:t>
              </a: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 dirty="0">
                  <a:solidFill>
                    <a:schemeClr val="bg1"/>
                  </a:solidFill>
                </a:rPr>
                <a:t>评论量：124</a:t>
              </a:r>
            </a:p>
            <a:p>
              <a:pPr defTabSz="457200">
                <a:defRPr sz="1200">
                  <a:latin typeface="微软雅黑"/>
                  <a:ea typeface="微软雅黑"/>
                  <a:cs typeface="微软雅黑"/>
                  <a:sym typeface="微软雅黑"/>
                </a:defRPr>
              </a:pPr>
              <a:r>
                <a:rPr sz="1400" dirty="0">
                  <a:solidFill>
                    <a:schemeClr val="bg1"/>
                  </a:solidFill>
                </a:rPr>
                <a:t>点赞量：885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9736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互动营销，？？…"/>
          <p:cNvSpPr txBox="1"/>
          <p:nvPr/>
        </p:nvSpPr>
        <p:spPr>
          <a:xfrm>
            <a:off x="507052" y="727921"/>
            <a:ext cx="4905619" cy="2788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内容营销，结合虚拟人设性格特点，联合情感大号《银河系会玩》深度互动+访谈</a:t>
            </a: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endParaRPr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>
                <a:solidFill>
                  <a:schemeClr val="bg1"/>
                </a:solidFill>
              </a:rPr>
              <a:t>6月16日、18日，联合微信公号《银河系会玩》围绕“纠结”话题进行内容互动，通过情感类kol进行内容衍生。</a:t>
            </a: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>
                <a:solidFill>
                  <a:schemeClr val="bg1"/>
                </a:solidFill>
              </a:rPr>
              <a:t>文章内容围绕“纠结”进行深度互动和解读，并为“纠结诊疗所”预热、引流，吸引超过5000用户进行互动。</a:t>
            </a:r>
          </a:p>
        </p:txBody>
      </p:sp>
      <p:pic>
        <p:nvPicPr>
          <p:cNvPr id="3" name="WechatIMG747.png" descr="WechatIMG74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07052" y="3811838"/>
            <a:ext cx="1583488" cy="2816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WechatIMG750.png" descr="WechatIMG750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234620" y="3848435"/>
            <a:ext cx="1583488" cy="28164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WechatIMG751.png" descr="WechatIMG751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962187" y="3855798"/>
            <a:ext cx="1583488" cy="2816496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互动营销，？？…">
            <a:extLst>
              <a:ext uri="{FF2B5EF4-FFF2-40B4-BE49-F238E27FC236}">
                <a16:creationId xmlns:a16="http://schemas.microsoft.com/office/drawing/2014/main" id="{5DFCF8B3-F7E1-46AA-94AF-B443733AEF74}"/>
              </a:ext>
            </a:extLst>
          </p:cNvPr>
          <p:cNvSpPr txBox="1"/>
          <p:nvPr/>
        </p:nvSpPr>
        <p:spPr>
          <a:xfrm>
            <a:off x="6713592" y="727921"/>
            <a:ext cx="5112219" cy="2788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主题营销</a:t>
            </a:r>
            <a:r>
              <a:rPr dirty="0">
                <a:solidFill>
                  <a:srgbClr val="FFC000"/>
                </a:solidFill>
              </a:rPr>
              <a:t> #</a:t>
            </a:r>
            <a:r>
              <a:rPr dirty="0" err="1">
                <a:solidFill>
                  <a:srgbClr val="FFC000"/>
                </a:solidFill>
              </a:rPr>
              <a:t>黄逗菌纠结诊疗所</a:t>
            </a:r>
            <a:r>
              <a:rPr dirty="0">
                <a:solidFill>
                  <a:srgbClr val="FFC000"/>
                </a:solidFill>
              </a:rPr>
              <a:t>#</a:t>
            </a:r>
          </a:p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都市人症结解析：扎心自救</a:t>
            </a: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endParaRPr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>
                <a:solidFill>
                  <a:schemeClr val="bg1"/>
                </a:solidFill>
              </a:rPr>
              <a:t>6月21日，#黄逗菌纠结诊疗所开张#正式开张；H5沿用《黄逗菌》短视频的拍摄手法，将环境置于诊疗所的实景环境下，文案风格延续短片的“扎心”风；黄渤先生亲自为黄逗菌配音发声担任主治医生</a:t>
            </a:r>
            <a:r>
              <a:rPr lang="zh-CN" altLang="en-US" sz="1600" dirty="0">
                <a:solidFill>
                  <a:schemeClr val="bg1"/>
                </a:solidFill>
              </a:rPr>
              <a:t>。</a:t>
            </a:r>
            <a:endParaRPr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 err="1">
                <a:solidFill>
                  <a:schemeClr val="bg1"/>
                </a:solidFill>
              </a:rPr>
              <a:t>同时未来#黄逗菌纠结诊疗所#可衍生为落地诊所展览，线上艺术创作等具有生命力的创意点</a:t>
            </a:r>
            <a:r>
              <a:rPr sz="1600" dirty="0">
                <a:solidFill>
                  <a:schemeClr val="bg1"/>
                </a:solidFill>
              </a:rPr>
              <a:t>。</a:t>
            </a:r>
          </a:p>
        </p:txBody>
      </p:sp>
      <p:pic>
        <p:nvPicPr>
          <p:cNvPr id="7" name="图片 10" descr="图片 10">
            <a:extLst>
              <a:ext uri="{FF2B5EF4-FFF2-40B4-BE49-F238E27FC236}">
                <a16:creationId xmlns:a16="http://schemas.microsoft.com/office/drawing/2014/main" id="{61517F63-C0FE-4C72-BC59-6D168B795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10365311" y="5255751"/>
            <a:ext cx="1460500" cy="14605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13" descr="图片 13">
            <a:extLst>
              <a:ext uri="{FF2B5EF4-FFF2-40B4-BE49-F238E27FC236}">
                <a16:creationId xmlns:a16="http://schemas.microsoft.com/office/drawing/2014/main" id="{39295FDB-1DF0-41B8-9303-17418D02A6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8614483" y="3855799"/>
            <a:ext cx="1608205" cy="2860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图片 14" descr="图片 14">
            <a:extLst>
              <a:ext uri="{FF2B5EF4-FFF2-40B4-BE49-F238E27FC236}">
                <a16:creationId xmlns:a16="http://schemas.microsoft.com/office/drawing/2014/main" id="{E0F1FC0C-C3EE-4E2F-B616-8D08DE1B3C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6863659" y="3855798"/>
            <a:ext cx="1608201" cy="2860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596683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跨界植入，话题传播唤醒IP衍生需求…"/>
          <p:cNvSpPr txBox="1"/>
          <p:nvPr/>
        </p:nvSpPr>
        <p:spPr>
          <a:xfrm>
            <a:off x="1041145" y="2151598"/>
            <a:ext cx="6423684" cy="2271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与同道大叔虚拟IP进行合作</a:t>
            </a:r>
            <a:r>
              <a:rPr dirty="0">
                <a:solidFill>
                  <a:srgbClr val="FFC000"/>
                </a:solidFill>
              </a:rPr>
              <a:t>，</a:t>
            </a:r>
          </a:p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结合星座属性完成第一次处女座之约</a:t>
            </a: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 err="1">
                <a:solidFill>
                  <a:schemeClr val="bg1"/>
                </a:solidFill>
              </a:rPr>
              <a:t>黄渤先生+黄逗菌的处女座属性已为最大星座话题点</a:t>
            </a:r>
            <a:r>
              <a:rPr sz="1600" dirty="0">
                <a:solidFill>
                  <a:schemeClr val="bg1"/>
                </a:solidFill>
              </a:rPr>
              <a:t>，</a:t>
            </a: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 err="1">
                <a:solidFill>
                  <a:schemeClr val="bg1"/>
                </a:solidFill>
              </a:rPr>
              <a:t>最人气星座IP+最有讨论量的星座</a:t>
            </a:r>
            <a:r>
              <a:rPr sz="1600" dirty="0">
                <a:solidFill>
                  <a:schemeClr val="bg1"/>
                </a:solidFill>
              </a:rPr>
              <a:t>=</a:t>
            </a:r>
            <a:r>
              <a:rPr sz="1600" dirty="0" err="1">
                <a:solidFill>
                  <a:schemeClr val="bg1"/>
                </a:solidFill>
              </a:rPr>
              <a:t>黄逗菌+同道大叔</a:t>
            </a:r>
            <a:endParaRPr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endParaRPr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>
                <a:solidFill>
                  <a:schemeClr val="bg1"/>
                </a:solidFill>
              </a:rPr>
              <a:t>亮点：内容深度植入+长尾效应长达80天+黄渤点赞引发粉丝讨论。</a:t>
            </a:r>
          </a:p>
        </p:txBody>
      </p:sp>
      <p:pic>
        <p:nvPicPr>
          <p:cNvPr id="3" name="图片 2" descr="图片 2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227753" y="884758"/>
            <a:ext cx="2913196" cy="518160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08685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跨界植入，话题传播唤醒IP衍生需求…"/>
          <p:cNvSpPr txBox="1"/>
          <p:nvPr/>
        </p:nvSpPr>
        <p:spPr>
          <a:xfrm>
            <a:off x="944193" y="937827"/>
            <a:ext cx="10663173" cy="10525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rgbClr val="FFC000"/>
                </a:solidFill>
              </a:rPr>
              <a:t>《</a:t>
            </a:r>
            <a:r>
              <a:rPr dirty="0" err="1">
                <a:solidFill>
                  <a:srgbClr val="FFC000"/>
                </a:solidFill>
              </a:rPr>
              <a:t>极限挑战》跨界植入</a:t>
            </a:r>
            <a:r>
              <a:rPr dirty="0">
                <a:solidFill>
                  <a:srgbClr val="FFC000"/>
                </a:solidFill>
              </a:rPr>
              <a:t>，</a:t>
            </a:r>
          </a:p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话题传播唤醒IP衍生需求</a:t>
            </a: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>
                <a:solidFill>
                  <a:schemeClr val="bg1"/>
                </a:solidFill>
              </a:rPr>
              <a:t>7月15日，黄渤录制《极限挑战》第三季，身带黄逗菌形象出现，衣服和帽子上均出现黄逗菌形象。</a:t>
            </a:r>
          </a:p>
        </p:txBody>
      </p:sp>
      <p:sp>
        <p:nvSpPr>
          <p:cNvPr id="3" name="拟人化内容运营，加强粉丝关注与转化…"/>
          <p:cNvSpPr txBox="1"/>
          <p:nvPr/>
        </p:nvSpPr>
        <p:spPr>
          <a:xfrm>
            <a:off x="944193" y="2761953"/>
            <a:ext cx="10676999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成为品牌事件营销引子：拟人化内容运营，黄逗菌+黄渤+张艺兴互动量引发行业瞩目，粉丝震动</a:t>
            </a:r>
            <a:endParaRPr sz="1400"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>
                <a:solidFill>
                  <a:schemeClr val="bg1"/>
                </a:solidFill>
              </a:rPr>
              <a:t>7月16日，黄渤发布内容，黄逗菌以员工身份告知黄渤张艺兴赠送牛奶示意，由此引发黄渤+张艺兴互动，公布张艺兴代言事宜，由此完成了张艺兴粉丝+黄渤粉丝最大话的叠加和转化</a:t>
            </a:r>
            <a:r>
              <a:rPr lang="zh-CN" altLang="en-US" sz="1600" dirty="0">
                <a:solidFill>
                  <a:schemeClr val="bg1"/>
                </a:solidFill>
              </a:rPr>
              <a:t>。</a:t>
            </a:r>
            <a:endParaRPr sz="1600" dirty="0">
              <a:solidFill>
                <a:schemeClr val="bg1"/>
              </a:solidFill>
            </a:endParaRPr>
          </a:p>
        </p:txBody>
      </p:sp>
      <p:sp>
        <p:nvSpPr>
          <p:cNvPr id="10" name="跨界植入，话题传播唤醒IP衍生需求…">
            <a:extLst>
              <a:ext uri="{FF2B5EF4-FFF2-40B4-BE49-F238E27FC236}">
                <a16:creationId xmlns:a16="http://schemas.microsoft.com/office/drawing/2014/main" id="{962451AA-669E-4914-AC89-0EDC25FE8F0C}"/>
              </a:ext>
            </a:extLst>
          </p:cNvPr>
          <p:cNvSpPr txBox="1"/>
          <p:nvPr/>
        </p:nvSpPr>
        <p:spPr>
          <a:xfrm>
            <a:off x="944193" y="4549146"/>
            <a:ext cx="10081282" cy="1311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虚拟人物入驻知乎</a:t>
            </a: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sz="1600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 err="1">
                <a:solidFill>
                  <a:schemeClr val="bg1"/>
                </a:solidFill>
              </a:rPr>
              <a:t>以黄逗菌个人身份入驻知乎，人格化的内容运营，和知乎平台高度契合，作为营销暗线，将宅男、毒舌的一面表现出来，人物性格更加丰满</a:t>
            </a:r>
            <a:r>
              <a:rPr lang="zh-CN" altLang="en-US" sz="1600" dirty="0">
                <a:solidFill>
                  <a:schemeClr val="bg1"/>
                </a:solidFill>
              </a:rPr>
              <a:t>。</a:t>
            </a:r>
            <a:endParaRPr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039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与衍生品开发无缝衔接，延续IP热度…"/>
          <p:cNvSpPr txBox="1"/>
          <p:nvPr/>
        </p:nvSpPr>
        <p:spPr>
          <a:xfrm>
            <a:off x="684673" y="1422922"/>
            <a:ext cx="4880177" cy="101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rgbClr val="FFC000"/>
                </a:solidFill>
              </a:rPr>
              <a:t>内容与衍生品开发无缝衔接，延续IP热度</a:t>
            </a: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>
                <a:solidFill>
                  <a:schemeClr val="bg1"/>
                </a:solidFill>
              </a:rPr>
              <a:t>7月27日，《黄逗菌》第一季收官，全网播放量破4亿，周边衍生品计划及第二季制作同步启动……</a:t>
            </a:r>
          </a:p>
        </p:txBody>
      </p:sp>
      <p:sp>
        <p:nvSpPr>
          <p:cNvPr id="3" name="衍生品开发计划——…"/>
          <p:cNvSpPr txBox="1"/>
          <p:nvPr/>
        </p:nvSpPr>
        <p:spPr>
          <a:xfrm>
            <a:off x="684673" y="2676946"/>
            <a:ext cx="6880283" cy="310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120000"/>
              </a:lnSpc>
              <a:spcBef>
                <a:spcPts val="300"/>
              </a:spcBef>
              <a:defRPr sz="1400" b="1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 err="1">
                <a:solidFill>
                  <a:srgbClr val="FFC000"/>
                </a:solidFill>
              </a:rPr>
              <a:t>IP开发计划</a:t>
            </a:r>
            <a:r>
              <a:rPr sz="1600" dirty="0">
                <a:solidFill>
                  <a:srgbClr val="FFC000"/>
                </a:solidFill>
              </a:rPr>
              <a:t>——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 err="1">
                <a:solidFill>
                  <a:schemeClr val="bg1"/>
                </a:solidFill>
              </a:rPr>
              <a:t>黄逗菌IP全生态商业化开发已全面展开，将黄逗菌形象通过各种话题和实体行为</a:t>
            </a:r>
            <a:r>
              <a:rPr sz="1600" dirty="0">
                <a:solidFill>
                  <a:schemeClr val="bg1"/>
                </a:solidFill>
              </a:rPr>
              <a:t>，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14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600" dirty="0" err="1">
                <a:solidFill>
                  <a:schemeClr val="bg1"/>
                </a:solidFill>
              </a:rPr>
              <a:t>渗透目标人群的生活场景。形式涵盖</a:t>
            </a:r>
            <a:r>
              <a:rPr sz="1600" dirty="0">
                <a:solidFill>
                  <a:schemeClr val="bg1"/>
                </a:solidFill>
              </a:rPr>
              <a:t>：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900"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endParaRPr dirty="0">
              <a:solidFill>
                <a:schemeClr val="bg1"/>
              </a:solidFill>
            </a:endParaRPr>
          </a:p>
          <a:p>
            <a:pPr defTabSz="457200">
              <a:lnSpc>
                <a:spcPct val="120000"/>
              </a:lnSpc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400" dirty="0">
                <a:solidFill>
                  <a:schemeClr val="bg1"/>
                </a:solidFill>
              </a:rPr>
              <a:t>1、虚拟人物自媒体账号建设和传播；</a:t>
            </a:r>
          </a:p>
          <a:p>
            <a:pPr defTabSz="457200">
              <a:lnSpc>
                <a:spcPct val="120000"/>
              </a:lnSpc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400" dirty="0">
                <a:solidFill>
                  <a:schemeClr val="bg1"/>
                </a:solidFill>
              </a:rPr>
              <a:t>2、多形态短视频制作；</a:t>
            </a:r>
          </a:p>
          <a:p>
            <a:pPr defTabSz="457200">
              <a:lnSpc>
                <a:spcPct val="120000"/>
              </a:lnSpc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400" dirty="0">
                <a:solidFill>
                  <a:schemeClr val="bg1"/>
                </a:solidFill>
              </a:rPr>
              <a:t>3、电影、音乐、游戏、综艺等衍生作品；</a:t>
            </a:r>
          </a:p>
          <a:p>
            <a:pPr defTabSz="457200">
              <a:lnSpc>
                <a:spcPct val="120000"/>
              </a:lnSpc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400" dirty="0">
                <a:solidFill>
                  <a:schemeClr val="bg1"/>
                </a:solidFill>
              </a:rPr>
              <a:t>4、出版物、公益行动；</a:t>
            </a:r>
          </a:p>
          <a:p>
            <a:pPr defTabSz="457200">
              <a:lnSpc>
                <a:spcPct val="120000"/>
              </a:lnSpc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400" dirty="0">
                <a:solidFill>
                  <a:schemeClr val="bg1"/>
                </a:solidFill>
              </a:rPr>
              <a:t>5、周边商品和品牌跨界联合；</a:t>
            </a:r>
          </a:p>
          <a:p>
            <a:pPr defTabSz="457200">
              <a:lnSpc>
                <a:spcPct val="120000"/>
              </a:lnSpc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sz="1400" dirty="0">
                <a:solidFill>
                  <a:schemeClr val="bg1"/>
                </a:solidFill>
              </a:rPr>
              <a:t>6、线下装置艺术互动展览。</a:t>
            </a:r>
          </a:p>
        </p:txBody>
      </p:sp>
      <p:grpSp>
        <p:nvGrpSpPr>
          <p:cNvPr id="4" name="成组"/>
          <p:cNvGrpSpPr/>
          <p:nvPr/>
        </p:nvGrpSpPr>
        <p:grpSpPr>
          <a:xfrm>
            <a:off x="7564956" y="1458647"/>
            <a:ext cx="4081072" cy="3760614"/>
            <a:chOff x="0" y="-2"/>
            <a:chExt cx="4081071" cy="3760613"/>
          </a:xfrm>
        </p:grpSpPr>
        <p:grpSp>
          <p:nvGrpSpPr>
            <p:cNvPr id="5" name="图表 4"/>
            <p:cNvGrpSpPr/>
            <p:nvPr/>
          </p:nvGrpSpPr>
          <p:grpSpPr>
            <a:xfrm>
              <a:off x="-1" y="-4"/>
              <a:ext cx="4081072" cy="3760615"/>
              <a:chOff x="0" y="-1"/>
              <a:chExt cx="4081071" cy="3760614"/>
            </a:xfrm>
          </p:grpSpPr>
          <p:sp>
            <p:nvSpPr>
              <p:cNvPr id="7" name="形状"/>
              <p:cNvSpPr/>
              <p:nvPr/>
            </p:nvSpPr>
            <p:spPr>
              <a:xfrm>
                <a:off x="348686" y="128501"/>
                <a:ext cx="3384205" cy="36321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53" h="20625" extrusionOk="0">
                    <a:moveTo>
                      <a:pt x="11952" y="0"/>
                    </a:moveTo>
                    <a:cubicBezTo>
                      <a:pt x="17284" y="1210"/>
                      <a:pt x="20677" y="6756"/>
                      <a:pt x="19531" y="12386"/>
                    </a:cubicBezTo>
                    <a:cubicBezTo>
                      <a:pt x="18385" y="18017"/>
                      <a:pt x="13133" y="21600"/>
                      <a:pt x="7802" y="20390"/>
                    </a:cubicBezTo>
                    <a:cubicBezTo>
                      <a:pt x="2470" y="19179"/>
                      <a:pt x="-923" y="13634"/>
                      <a:pt x="223" y="8003"/>
                    </a:cubicBezTo>
                    <a:cubicBezTo>
                      <a:pt x="846" y="4942"/>
                      <a:pt x="2740" y="2338"/>
                      <a:pt x="5380" y="911"/>
                    </a:cubicBezTo>
                    <a:lnTo>
                      <a:pt x="5147" y="300"/>
                    </a:lnTo>
                    <a:lnTo>
                      <a:pt x="6410" y="1091"/>
                    </a:lnTo>
                    <a:lnTo>
                      <a:pt x="6049" y="2669"/>
                    </a:lnTo>
                    <a:lnTo>
                      <a:pt x="5816" y="2058"/>
                    </a:lnTo>
                    <a:cubicBezTo>
                      <a:pt x="1561" y="4426"/>
                      <a:pt x="-71" y="9989"/>
                      <a:pt x="2172" y="14483"/>
                    </a:cubicBezTo>
                    <a:cubicBezTo>
                      <a:pt x="4414" y="18977"/>
                      <a:pt x="9682" y="20700"/>
                      <a:pt x="13938" y="18332"/>
                    </a:cubicBezTo>
                    <a:cubicBezTo>
                      <a:pt x="18193" y="15964"/>
                      <a:pt x="19825" y="10401"/>
                      <a:pt x="17582" y="5906"/>
                    </a:cubicBezTo>
                    <a:cubicBezTo>
                      <a:pt x="16380" y="3497"/>
                      <a:pt x="14229" y="1775"/>
                      <a:pt x="11708" y="1202"/>
                    </a:cubicBezTo>
                    <a:close/>
                  </a:path>
                </a:pathLst>
              </a:custGeom>
              <a:solidFill>
                <a:srgbClr val="D1D5E5"/>
              </a:solidFill>
              <a:ln w="12700" cap="flat">
                <a:noFill/>
                <a:miter lim="400000"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457200">
                  <a:defRPr>
                    <a:latin typeface="微软雅黑"/>
                    <a:ea typeface="微软雅黑"/>
                    <a:cs typeface="微软雅黑"/>
                    <a:sym typeface="微软雅黑"/>
                  </a:defRPr>
                </a:pPr>
                <a:endParaRPr/>
              </a:p>
            </p:txBody>
          </p:sp>
          <p:grpSp>
            <p:nvGrpSpPr>
              <p:cNvPr id="8" name="成组"/>
              <p:cNvGrpSpPr/>
              <p:nvPr/>
            </p:nvGrpSpPr>
            <p:grpSpPr>
              <a:xfrm>
                <a:off x="1495955" y="-2"/>
                <a:ext cx="1089160" cy="591164"/>
                <a:chOff x="0" y="0"/>
                <a:chExt cx="1089158" cy="591163"/>
              </a:xfrm>
            </p:grpSpPr>
            <p:sp>
              <p:nvSpPr>
                <p:cNvPr id="27" name="圆角矩形"/>
                <p:cNvSpPr/>
                <p:nvPr/>
              </p:nvSpPr>
              <p:spPr>
                <a:xfrm>
                  <a:off x="0" y="-1"/>
                  <a:ext cx="1089159" cy="59116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pPr>
                  <a:endParaRPr/>
                </a:p>
              </p:txBody>
            </p:sp>
            <p:sp>
              <p:nvSpPr>
                <p:cNvPr id="28" name="线上媒体"/>
                <p:cNvSpPr txBox="1"/>
                <p:nvPr/>
              </p:nvSpPr>
              <p:spPr>
                <a:xfrm>
                  <a:off x="26583" y="119046"/>
                  <a:ext cx="1035992" cy="3530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8580" tIns="68580" rIns="68580" bIns="68580" numCol="1" anchor="ctr">
                  <a:spAutoFit/>
                </a:bodyPr>
                <a:lstStyle>
                  <a:lvl1pPr algn="ctr" defTabSz="800100">
                    <a:lnSpc>
                      <a:spcPct val="90000"/>
                    </a:lnSpc>
                    <a:spcBef>
                      <a:spcPts val="700"/>
                    </a:spcBef>
                    <a:defRPr sz="1200"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lvl1pPr>
                </a:lstStyle>
                <a:p>
                  <a:r>
                    <a:t>线上媒体</a:t>
                  </a:r>
                </a:p>
              </p:txBody>
            </p:sp>
          </p:grpSp>
          <p:grpSp>
            <p:nvGrpSpPr>
              <p:cNvPr id="9" name="成组"/>
              <p:cNvGrpSpPr/>
              <p:nvPr/>
            </p:nvGrpSpPr>
            <p:grpSpPr>
              <a:xfrm>
                <a:off x="2695622" y="627139"/>
                <a:ext cx="1089158" cy="591160"/>
                <a:chOff x="0" y="0"/>
                <a:chExt cx="1089157" cy="591159"/>
              </a:xfrm>
            </p:grpSpPr>
            <p:sp>
              <p:nvSpPr>
                <p:cNvPr id="25" name="圆角矩形"/>
                <p:cNvSpPr/>
                <p:nvPr/>
              </p:nvSpPr>
              <p:spPr>
                <a:xfrm>
                  <a:off x="-1" y="0"/>
                  <a:ext cx="1089159" cy="5911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pPr>
                  <a:endParaRPr/>
                </a:p>
              </p:txBody>
            </p:sp>
            <p:sp>
              <p:nvSpPr>
                <p:cNvPr id="26" name="作品衍生"/>
                <p:cNvSpPr txBox="1"/>
                <p:nvPr/>
              </p:nvSpPr>
              <p:spPr>
                <a:xfrm>
                  <a:off x="26583" y="119046"/>
                  <a:ext cx="1035989" cy="3530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8580" tIns="68580" rIns="68580" bIns="68580" numCol="1" anchor="ctr">
                  <a:spAutoFit/>
                </a:bodyPr>
                <a:lstStyle>
                  <a:lvl1pPr algn="ctr" defTabSz="800100">
                    <a:lnSpc>
                      <a:spcPct val="90000"/>
                    </a:lnSpc>
                    <a:spcBef>
                      <a:spcPts val="700"/>
                    </a:spcBef>
                    <a:defRPr sz="1200"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lvl1pPr>
                </a:lstStyle>
                <a:p>
                  <a:r>
                    <a:t>作品衍生</a:t>
                  </a:r>
                </a:p>
              </p:txBody>
            </p:sp>
          </p:grpSp>
          <p:grpSp>
            <p:nvGrpSpPr>
              <p:cNvPr id="10" name="成组"/>
              <p:cNvGrpSpPr/>
              <p:nvPr/>
            </p:nvGrpSpPr>
            <p:grpSpPr>
              <a:xfrm>
                <a:off x="2991913" y="2036307"/>
                <a:ext cx="1089158" cy="591160"/>
                <a:chOff x="-1" y="0"/>
                <a:chExt cx="1089157" cy="591159"/>
              </a:xfrm>
            </p:grpSpPr>
            <p:sp>
              <p:nvSpPr>
                <p:cNvPr id="23" name="圆角矩形"/>
                <p:cNvSpPr/>
                <p:nvPr/>
              </p:nvSpPr>
              <p:spPr>
                <a:xfrm>
                  <a:off x="-2" y="0"/>
                  <a:ext cx="1089159" cy="5911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pPr>
                  <a:endParaRPr/>
                </a:p>
              </p:txBody>
            </p:sp>
            <p:sp>
              <p:nvSpPr>
                <p:cNvPr id="24" name="出版物"/>
                <p:cNvSpPr txBox="1"/>
                <p:nvPr/>
              </p:nvSpPr>
              <p:spPr>
                <a:xfrm>
                  <a:off x="26583" y="119045"/>
                  <a:ext cx="1035988" cy="3530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8580" tIns="68580" rIns="68580" bIns="68580" numCol="1" anchor="ctr">
                  <a:spAutoFit/>
                </a:bodyPr>
                <a:lstStyle>
                  <a:lvl1pPr algn="ctr" defTabSz="800100">
                    <a:lnSpc>
                      <a:spcPct val="90000"/>
                    </a:lnSpc>
                    <a:spcBef>
                      <a:spcPts val="700"/>
                    </a:spcBef>
                    <a:defRPr sz="1200"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lvl1pPr>
                </a:lstStyle>
                <a:p>
                  <a:r>
                    <a:t>出版物</a:t>
                  </a:r>
                </a:p>
              </p:txBody>
            </p:sp>
          </p:grpSp>
          <p:grpSp>
            <p:nvGrpSpPr>
              <p:cNvPr id="11" name="成组"/>
              <p:cNvGrpSpPr/>
              <p:nvPr/>
            </p:nvGrpSpPr>
            <p:grpSpPr>
              <a:xfrm>
                <a:off x="2161721" y="3166370"/>
                <a:ext cx="1089158" cy="591165"/>
                <a:chOff x="0" y="-1"/>
                <a:chExt cx="1089156" cy="591163"/>
              </a:xfrm>
            </p:grpSpPr>
            <p:sp>
              <p:nvSpPr>
                <p:cNvPr id="21" name="圆角矩形"/>
                <p:cNvSpPr/>
                <p:nvPr/>
              </p:nvSpPr>
              <p:spPr>
                <a:xfrm>
                  <a:off x="0" y="-2"/>
                  <a:ext cx="1089157" cy="59116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pPr>
                  <a:endParaRPr/>
                </a:p>
              </p:txBody>
            </p:sp>
            <p:sp>
              <p:nvSpPr>
                <p:cNvPr id="22" name="线下互动"/>
                <p:cNvSpPr txBox="1"/>
                <p:nvPr/>
              </p:nvSpPr>
              <p:spPr>
                <a:xfrm>
                  <a:off x="26583" y="119046"/>
                  <a:ext cx="1035990" cy="3530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8580" tIns="68580" rIns="68580" bIns="68580" numCol="1" anchor="ctr">
                  <a:spAutoFit/>
                </a:bodyPr>
                <a:lstStyle>
                  <a:lvl1pPr algn="ctr" defTabSz="800100">
                    <a:lnSpc>
                      <a:spcPct val="90000"/>
                    </a:lnSpc>
                    <a:spcBef>
                      <a:spcPts val="700"/>
                    </a:spcBef>
                    <a:defRPr sz="1200"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lvl1pPr>
                </a:lstStyle>
                <a:p>
                  <a:r>
                    <a:t>线下互动</a:t>
                  </a:r>
                </a:p>
              </p:txBody>
            </p:sp>
          </p:grpSp>
          <p:grpSp>
            <p:nvGrpSpPr>
              <p:cNvPr id="12" name="成组"/>
              <p:cNvGrpSpPr/>
              <p:nvPr/>
            </p:nvGrpSpPr>
            <p:grpSpPr>
              <a:xfrm>
                <a:off x="830192" y="3166370"/>
                <a:ext cx="1089156" cy="591165"/>
                <a:chOff x="0" y="-1"/>
                <a:chExt cx="1089155" cy="591163"/>
              </a:xfrm>
            </p:grpSpPr>
            <p:sp>
              <p:nvSpPr>
                <p:cNvPr id="19" name="圆角矩形"/>
                <p:cNvSpPr/>
                <p:nvPr/>
              </p:nvSpPr>
              <p:spPr>
                <a:xfrm>
                  <a:off x="0" y="-2"/>
                  <a:ext cx="1089156" cy="591165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pPr>
                  <a:endParaRPr/>
                </a:p>
              </p:txBody>
            </p:sp>
            <p:sp>
              <p:nvSpPr>
                <p:cNvPr id="20" name="公益行动"/>
                <p:cNvSpPr txBox="1"/>
                <p:nvPr/>
              </p:nvSpPr>
              <p:spPr>
                <a:xfrm>
                  <a:off x="26583" y="119046"/>
                  <a:ext cx="1035989" cy="3530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8580" tIns="68580" rIns="68580" bIns="68580" numCol="1" anchor="ctr">
                  <a:spAutoFit/>
                </a:bodyPr>
                <a:lstStyle>
                  <a:lvl1pPr algn="ctr" defTabSz="800100">
                    <a:lnSpc>
                      <a:spcPct val="90000"/>
                    </a:lnSpc>
                    <a:spcBef>
                      <a:spcPts val="700"/>
                    </a:spcBef>
                    <a:defRPr sz="1200"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lvl1pPr>
                </a:lstStyle>
                <a:p>
                  <a:r>
                    <a:t>公益行动</a:t>
                  </a:r>
                </a:p>
              </p:txBody>
            </p:sp>
          </p:grpSp>
          <p:grpSp>
            <p:nvGrpSpPr>
              <p:cNvPr id="13" name="成组"/>
              <p:cNvGrpSpPr/>
              <p:nvPr/>
            </p:nvGrpSpPr>
            <p:grpSpPr>
              <a:xfrm>
                <a:off x="-1" y="2036307"/>
                <a:ext cx="1089155" cy="591160"/>
                <a:chOff x="-1" y="0"/>
                <a:chExt cx="1089154" cy="591159"/>
              </a:xfrm>
            </p:grpSpPr>
            <p:sp>
              <p:nvSpPr>
                <p:cNvPr id="17" name="圆角矩形"/>
                <p:cNvSpPr/>
                <p:nvPr/>
              </p:nvSpPr>
              <p:spPr>
                <a:xfrm>
                  <a:off x="-2" y="0"/>
                  <a:ext cx="1089156" cy="5911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pPr>
                  <a:endParaRPr/>
                </a:p>
              </p:txBody>
            </p:sp>
            <p:sp>
              <p:nvSpPr>
                <p:cNvPr id="18" name="周边商品"/>
                <p:cNvSpPr txBox="1"/>
                <p:nvPr/>
              </p:nvSpPr>
              <p:spPr>
                <a:xfrm>
                  <a:off x="26582" y="119046"/>
                  <a:ext cx="1035988" cy="3530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8580" tIns="68580" rIns="68580" bIns="68580" numCol="1" anchor="ctr">
                  <a:spAutoFit/>
                </a:bodyPr>
                <a:lstStyle>
                  <a:lvl1pPr algn="ctr" defTabSz="800100">
                    <a:lnSpc>
                      <a:spcPct val="90000"/>
                    </a:lnSpc>
                    <a:spcBef>
                      <a:spcPts val="700"/>
                    </a:spcBef>
                    <a:defRPr sz="1200"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lvl1pPr>
                </a:lstStyle>
                <a:p>
                  <a:r>
                    <a:t>创意产品</a:t>
                  </a:r>
                </a:p>
              </p:txBody>
            </p:sp>
          </p:grpSp>
          <p:grpSp>
            <p:nvGrpSpPr>
              <p:cNvPr id="14" name="成组"/>
              <p:cNvGrpSpPr/>
              <p:nvPr/>
            </p:nvGrpSpPr>
            <p:grpSpPr>
              <a:xfrm>
                <a:off x="296291" y="627139"/>
                <a:ext cx="1089156" cy="591160"/>
                <a:chOff x="0" y="0"/>
                <a:chExt cx="1089155" cy="591159"/>
              </a:xfrm>
            </p:grpSpPr>
            <p:sp>
              <p:nvSpPr>
                <p:cNvPr id="15" name="圆角矩形"/>
                <p:cNvSpPr/>
                <p:nvPr/>
              </p:nvSpPr>
              <p:spPr>
                <a:xfrm>
                  <a:off x="0" y="0"/>
                  <a:ext cx="1089156" cy="59116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C000"/>
                </a:solidFill>
                <a:ln w="12700" cap="flat">
                  <a:noFill/>
                  <a:miter lim="400000"/>
                </a:ln>
                <a:effectLst>
                  <a:outerShdw blurRad="38100" dist="23000" dir="5400000" rotWithShape="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45718" tIns="45718" rIns="45718" bIns="45718" numCol="1" anchor="ctr">
                  <a:noAutofit/>
                </a:bodyPr>
                <a:lstStyle/>
                <a:p>
                  <a:pPr algn="ctr" defTabSz="800100">
                    <a:lnSpc>
                      <a:spcPct val="90000"/>
                    </a:lnSpc>
                    <a:spcBef>
                      <a:spcPts val="700"/>
                    </a:spcBef>
                    <a:defRPr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pPr>
                  <a:endParaRPr/>
                </a:p>
              </p:txBody>
            </p:sp>
            <p:sp>
              <p:nvSpPr>
                <p:cNvPr id="16" name="品牌跨界"/>
                <p:cNvSpPr txBox="1"/>
                <p:nvPr/>
              </p:nvSpPr>
              <p:spPr>
                <a:xfrm>
                  <a:off x="26583" y="119046"/>
                  <a:ext cx="1035989" cy="35306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68580" tIns="68580" rIns="68580" bIns="68580" numCol="1" anchor="ctr">
                  <a:spAutoFit/>
                </a:bodyPr>
                <a:lstStyle>
                  <a:lvl1pPr algn="ctr" defTabSz="800100">
                    <a:lnSpc>
                      <a:spcPct val="90000"/>
                    </a:lnSpc>
                    <a:spcBef>
                      <a:spcPts val="700"/>
                    </a:spcBef>
                    <a:defRPr sz="1200">
                      <a:solidFill>
                        <a:srgbClr val="FFFFFF"/>
                      </a:solidFill>
                      <a:latin typeface="微软雅黑"/>
                      <a:ea typeface="微软雅黑"/>
                      <a:cs typeface="微软雅黑"/>
                      <a:sym typeface="微软雅黑"/>
                    </a:defRPr>
                  </a:lvl1pPr>
                </a:lstStyle>
                <a:p>
                  <a:r>
                    <a:t>品牌跨界</a:t>
                  </a:r>
                </a:p>
              </p:txBody>
            </p:sp>
          </p:grpSp>
        </p:grpSp>
        <p:pic>
          <p:nvPicPr>
            <p:cNvPr id="6" name="图片 6" descr="图片 6"/>
            <p:cNvPicPr>
              <a:picLocks noChangeAspect="1"/>
            </p:cNvPicPr>
            <p:nvPr/>
          </p:nvPicPr>
          <p:blipFill>
            <a:blip r:embed="rId2" cstate="print">
              <a:extLst/>
            </a:blip>
            <a:srcRect r="15588" b="65367"/>
            <a:stretch>
              <a:fillRect/>
            </a:stretch>
          </p:blipFill>
          <p:spPr>
            <a:xfrm>
              <a:off x="1364059" y="1511835"/>
              <a:ext cx="1461295" cy="912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6" y="0"/>
                    <a:pt x="0" y="4838"/>
                    <a:pt x="0" y="10800"/>
                  </a:cubicBezTo>
                  <a:cubicBezTo>
                    <a:pt x="0" y="16762"/>
                    <a:pt x="4836" y="21600"/>
                    <a:pt x="10800" y="21600"/>
                  </a:cubicBezTo>
                  <a:cubicBezTo>
                    <a:pt x="16764" y="21600"/>
                    <a:pt x="21600" y="16762"/>
                    <a:pt x="21600" y="10800"/>
                  </a:cubicBezTo>
                  <a:cubicBezTo>
                    <a:pt x="21600" y="4838"/>
                    <a:pt x="16764" y="0"/>
                    <a:pt x="10800" y="0"/>
                  </a:cubicBezTo>
                  <a:close/>
                </a:path>
              </a:pathLst>
            </a:custGeom>
            <a:ln w="63500" cap="rnd">
              <a:solidFill>
                <a:srgbClr val="333333"/>
              </a:solidFill>
              <a:prstDash val="solid"/>
              <a:round/>
            </a:ln>
            <a:effectLst>
              <a:outerShdw blurRad="381000" dist="292100" dir="5400000" rotWithShape="0">
                <a:srgbClr val="000000">
                  <a:alpha val="22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503094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0天，40,000+粉丝…"/>
          <p:cNvSpPr txBox="1"/>
          <p:nvPr/>
        </p:nvSpPr>
        <p:spPr>
          <a:xfrm>
            <a:off x="1134713" y="1149835"/>
            <a:ext cx="5689889" cy="4978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2" indent="-180472">
              <a:lnSpc>
                <a:spcPct val="120000"/>
              </a:lnSpc>
              <a:buSzPct val="100000"/>
              <a:buChar char="•"/>
              <a:defRPr b="1">
                <a:solidFill>
                  <a:srgbClr val="941100"/>
                </a:solidFill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rgbClr val="FFC000"/>
                </a:solidFill>
              </a:rPr>
              <a:t>120天，40,000+粉丝</a:t>
            </a:r>
          </a:p>
          <a:p>
            <a:pPr>
              <a:lnSpc>
                <a:spcPct val="120000"/>
              </a:lnSpc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endParaRPr dirty="0">
              <a:solidFill>
                <a:srgbClr val="FFC000"/>
              </a:solidFill>
            </a:endParaRPr>
          </a:p>
          <a:p>
            <a:pPr>
              <a:lnSpc>
                <a:spcPct val="120000"/>
              </a:lnSpc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从5月20日开播到7月27日收官：</a:t>
            </a:r>
          </a:p>
          <a:p>
            <a:pPr>
              <a:lnSpc>
                <a:spcPct val="120000"/>
              </a:lnSpc>
              <a:defRPr sz="1600" b="1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黄逗菌官方微博：黄逗菌HDJ，粉丝数40383；</a:t>
            </a:r>
          </a:p>
          <a:p>
            <a:pPr>
              <a:lnSpc>
                <a:spcPct val="120000"/>
              </a:lnSpc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chemeClr val="bg1"/>
                </a:solidFill>
              </a:rPr>
              <a:t>运营亮点</a:t>
            </a:r>
            <a:r>
              <a:rPr dirty="0">
                <a:solidFill>
                  <a:schemeClr val="bg1"/>
                </a:solidFill>
              </a:rPr>
              <a:t>：</a:t>
            </a:r>
          </a:p>
          <a:p>
            <a:pPr>
              <a:lnSpc>
                <a:spcPct val="120000"/>
              </a:lnSpc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1、更符合粉丝喜好的沟通风格；</a:t>
            </a:r>
          </a:p>
          <a:p>
            <a:pPr>
              <a:lnSpc>
                <a:spcPct val="120000"/>
              </a:lnSpc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2、更多的生活日常展示和碎碎念；</a:t>
            </a:r>
          </a:p>
          <a:p>
            <a:pPr>
              <a:lnSpc>
                <a:spcPct val="120000"/>
              </a:lnSpc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3、乱中有序的互动，更符合人物的性格特点。</a:t>
            </a:r>
          </a:p>
          <a:p>
            <a:pPr>
              <a:lnSpc>
                <a:spcPct val="120000"/>
              </a:lnSpc>
              <a:defRPr sz="1600" b="1">
                <a:latin typeface="微软雅黑"/>
                <a:ea typeface="微软雅黑"/>
                <a:cs typeface="微软雅黑"/>
                <a:sym typeface="微软雅黑"/>
              </a:defRPr>
            </a:pPr>
            <a:endParaRPr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  <a:defRPr sz="1600" b="1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黄逗菌微信公众号：黄逗菌，推送17条，关注人数2363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 err="1">
                <a:solidFill>
                  <a:schemeClr val="bg1"/>
                </a:solidFill>
              </a:rPr>
              <a:t>运营亮点</a:t>
            </a:r>
            <a:r>
              <a:rPr dirty="0">
                <a:solidFill>
                  <a:schemeClr val="bg1"/>
                </a:solidFill>
              </a:rPr>
              <a:t>：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1、播放前原创条漫展示黄逗菌生活；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2、播放中叨逼叨语言风格让粉丝对于更为亲近；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16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3、运营商不止于同步更新视频，更是黄逗菌的私人日记本。</a:t>
            </a:r>
          </a:p>
          <a:p>
            <a:pPr>
              <a:lnSpc>
                <a:spcPct val="120000"/>
              </a:lnSpc>
              <a:spcBef>
                <a:spcPts val="300"/>
              </a:spcBef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endParaRPr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ts val="300"/>
              </a:spcBef>
              <a:defRPr sz="1200">
                <a:latin typeface="微软雅黑"/>
                <a:ea typeface="微软雅黑"/>
                <a:cs typeface="微软雅黑"/>
                <a:sym typeface="微软雅黑"/>
              </a:defRPr>
            </a:pPr>
            <a:r>
              <a:rPr dirty="0">
                <a:solidFill>
                  <a:schemeClr val="bg1"/>
                </a:solidFill>
              </a:rPr>
              <a:t>（数据来源：微博、微信公众号后台，数据更新截至8月2日）</a:t>
            </a:r>
          </a:p>
        </p:txBody>
      </p:sp>
      <p:pic>
        <p:nvPicPr>
          <p:cNvPr id="6" name="图片 1" descr="图片 1"/>
          <p:cNvPicPr>
            <a:picLocks noChangeAspect="1"/>
          </p:cNvPicPr>
          <p:nvPr/>
        </p:nvPicPr>
        <p:blipFill>
          <a:blip r:embed="rId2" cstate="print">
            <a:extLst/>
          </a:blip>
          <a:srcRect t="4205" r="404" b="57841"/>
          <a:stretch>
            <a:fillRect/>
          </a:stretch>
        </p:blipFill>
        <p:spPr>
          <a:xfrm>
            <a:off x="7365585" y="1149835"/>
            <a:ext cx="3609943" cy="24460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图片 13" descr="图片 13"/>
          <p:cNvPicPr>
            <a:picLocks noChangeAspect="1"/>
          </p:cNvPicPr>
          <p:nvPr/>
        </p:nvPicPr>
        <p:blipFill>
          <a:blip r:embed="rId3" cstate="print">
            <a:extLst/>
          </a:blip>
          <a:srcRect t="9119" b="62528"/>
          <a:stretch>
            <a:fillRect/>
          </a:stretch>
        </p:blipFill>
        <p:spPr>
          <a:xfrm>
            <a:off x="7326534" y="3922719"/>
            <a:ext cx="3688146" cy="185920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（数据来源：各平台评论汇总，数据更新截至8月2日）"/>
          <p:cNvSpPr txBox="1"/>
          <p:nvPr/>
        </p:nvSpPr>
        <p:spPr>
          <a:xfrm>
            <a:off x="8225197" y="6455674"/>
            <a:ext cx="3474052" cy="30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120000"/>
              </a:lnSpc>
              <a:spcBef>
                <a:spcPts val="300"/>
              </a:spcBef>
              <a:defRPr sz="1200"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dirty="0"/>
              <a:t>（数据来源：各平台汇总，数据更新截至8月2日）</a:t>
            </a:r>
          </a:p>
        </p:txBody>
      </p:sp>
    </p:spTree>
    <p:extLst>
      <p:ext uri="{BB962C8B-B14F-4D97-AF65-F5344CB8AC3E}">
        <p14:creationId xmlns:p14="http://schemas.microsoft.com/office/powerpoint/2010/main" val="10649692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513" y="1121258"/>
            <a:ext cx="5615951" cy="3675895"/>
          </a:xfrm>
          <a:prstGeom prst="rect">
            <a:avLst/>
          </a:prstGeom>
        </p:spPr>
      </p:pic>
      <p:pic>
        <p:nvPicPr>
          <p:cNvPr id="4" name="图片 3" descr="yunwen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52213" y="645348"/>
            <a:ext cx="864096" cy="6292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9552" y="4545077"/>
            <a:ext cx="9572897" cy="116864"/>
          </a:xfrm>
          <a:prstGeom prst="rect">
            <a:avLst/>
          </a:prstGeom>
          <a:solidFill>
            <a:srgbClr val="DEA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72055" y="4797153"/>
            <a:ext cx="10026869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rgbClr val="FFC001"/>
                </a:solidFill>
              </a:rPr>
              <a:t>熊出没</a:t>
            </a:r>
            <a:r>
              <a:rPr lang="en-US" altLang="zh-CN" sz="3200" dirty="0">
                <a:solidFill>
                  <a:srgbClr val="FFC001"/>
                </a:solidFill>
              </a:rPr>
              <a:t>5</a:t>
            </a:r>
            <a:r>
              <a:rPr lang="zh-CN" altLang="en-US" sz="3200" dirty="0">
                <a:solidFill>
                  <a:srgbClr val="FFC001"/>
                </a:solidFill>
              </a:rPr>
              <a:t>周年 </a:t>
            </a:r>
            <a:r>
              <a:rPr lang="en-US" altLang="zh-CN" sz="3200" dirty="0">
                <a:solidFill>
                  <a:srgbClr val="FFC001"/>
                </a:solidFill>
              </a:rPr>
              <a:t>x ZOO COFFEE </a:t>
            </a:r>
            <a:r>
              <a:rPr lang="zh-CN" altLang="en-US" sz="3200" dirty="0">
                <a:solidFill>
                  <a:srgbClr val="FFC001"/>
                </a:solidFill>
              </a:rPr>
              <a:t>联名</a:t>
            </a:r>
            <a:r>
              <a:rPr lang="en-US" altLang="zh-CN" sz="3200" dirty="0">
                <a:solidFill>
                  <a:srgbClr val="FFC001"/>
                </a:solidFill>
              </a:rPr>
              <a:t>IP</a:t>
            </a:r>
            <a:r>
              <a:rPr lang="zh-CN" altLang="en-US" sz="3200" dirty="0">
                <a:solidFill>
                  <a:srgbClr val="FFC001"/>
                </a:solidFill>
              </a:rPr>
              <a:t>活动 </a:t>
            </a:r>
            <a:endParaRPr lang="en-US" altLang="zh-CN" sz="3200" dirty="0">
              <a:solidFill>
                <a:srgbClr val="FFC0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950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68" y="482137"/>
            <a:ext cx="3320408" cy="58937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120640" y="2741632"/>
            <a:ext cx="630104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</a:rPr>
              <a:t>《</a:t>
            </a:r>
            <a:r>
              <a:rPr lang="zh-CN" altLang="en-US" sz="2800" dirty="0">
                <a:solidFill>
                  <a:schemeClr val="bg1"/>
                </a:solidFill>
              </a:rPr>
              <a:t>熊出没</a:t>
            </a:r>
            <a:r>
              <a:rPr lang="en-US" altLang="zh-CN" sz="2800" dirty="0">
                <a:solidFill>
                  <a:schemeClr val="bg1"/>
                </a:solidFill>
              </a:rPr>
              <a:t>》</a:t>
            </a:r>
            <a:r>
              <a:rPr lang="zh-CN" altLang="en-US" sz="2800" dirty="0">
                <a:solidFill>
                  <a:schemeClr val="bg1"/>
                </a:solidFill>
              </a:rPr>
              <a:t>动漫形象成立</a:t>
            </a:r>
            <a:r>
              <a:rPr lang="en-US" altLang="zh-CN" sz="2800" dirty="0">
                <a:solidFill>
                  <a:schemeClr val="bg1"/>
                </a:solidFill>
              </a:rPr>
              <a:t>5</a:t>
            </a:r>
            <a:r>
              <a:rPr lang="zh-CN" altLang="en-US" sz="2800" dirty="0">
                <a:solidFill>
                  <a:schemeClr val="bg1"/>
                </a:solidFill>
              </a:rPr>
              <a:t>周年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marL="457200" indent="-457200">
              <a:lnSpc>
                <a:spcPts val="5000"/>
              </a:lnSpc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chemeClr val="bg1"/>
                </a:solidFill>
              </a:rPr>
              <a:t>ZOO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altLang="zh-CN" sz="2800" dirty="0">
                <a:solidFill>
                  <a:schemeClr val="bg1"/>
                </a:solidFill>
              </a:rPr>
              <a:t>COFFEE</a:t>
            </a:r>
            <a:r>
              <a:rPr lang="zh-CN" altLang="en-US" sz="2800" dirty="0">
                <a:solidFill>
                  <a:schemeClr val="bg1"/>
                </a:solidFill>
              </a:rPr>
              <a:t>进入中国市场</a:t>
            </a:r>
            <a:r>
              <a:rPr lang="en-US" altLang="zh-CN" sz="2800" dirty="0">
                <a:solidFill>
                  <a:schemeClr val="bg1"/>
                </a:solidFill>
              </a:rPr>
              <a:t>5</a:t>
            </a:r>
            <a:r>
              <a:rPr lang="zh-CN" altLang="en-US" sz="2800" dirty="0">
                <a:solidFill>
                  <a:schemeClr val="bg1"/>
                </a:solidFill>
              </a:rPr>
              <a:t>周年</a:t>
            </a:r>
          </a:p>
        </p:txBody>
      </p:sp>
    </p:spTree>
    <p:extLst>
      <p:ext uri="{BB962C8B-B14F-4D97-AF65-F5344CB8AC3E}">
        <p14:creationId xmlns:p14="http://schemas.microsoft.com/office/powerpoint/2010/main" val="3341587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 noChangeAspect="1"/>
          </p:cNvGrpSpPr>
          <p:nvPr/>
        </p:nvGrpSpPr>
        <p:grpSpPr bwMode="auto">
          <a:xfrm>
            <a:off x="1287126" y="2033148"/>
            <a:ext cx="3747269" cy="3201925"/>
            <a:chOff x="1202" y="1274"/>
            <a:chExt cx="3023" cy="2497"/>
          </a:xfrm>
        </p:grpSpPr>
        <p:sp>
          <p:nvSpPr>
            <p:cNvPr id="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1205" y="1277"/>
              <a:ext cx="3017" cy="2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" name="Freeform 17"/>
            <p:cNvSpPr>
              <a:spLocks/>
            </p:cNvSpPr>
            <p:nvPr/>
          </p:nvSpPr>
          <p:spPr bwMode="auto">
            <a:xfrm>
              <a:off x="1984" y="3695"/>
              <a:ext cx="1529" cy="61"/>
            </a:xfrm>
            <a:custGeom>
              <a:avLst/>
              <a:gdLst>
                <a:gd name="T0" fmla="*/ 457 w 552"/>
                <a:gd name="T1" fmla="*/ 0 h 22"/>
                <a:gd name="T2" fmla="*/ 457 w 552"/>
                <a:gd name="T3" fmla="*/ 6 h 22"/>
                <a:gd name="T4" fmla="*/ 92 w 552"/>
                <a:gd name="T5" fmla="*/ 7 h 22"/>
                <a:gd name="T6" fmla="*/ 92 w 552"/>
                <a:gd name="T7" fmla="*/ 1 h 22"/>
                <a:gd name="T8" fmla="*/ 0 w 552"/>
                <a:gd name="T9" fmla="*/ 11 h 22"/>
                <a:gd name="T10" fmla="*/ 254 w 552"/>
                <a:gd name="T11" fmla="*/ 22 h 22"/>
                <a:gd name="T12" fmla="*/ 276 w 552"/>
                <a:gd name="T13" fmla="*/ 22 h 22"/>
                <a:gd name="T14" fmla="*/ 552 w 552"/>
                <a:gd name="T15" fmla="*/ 9 h 22"/>
                <a:gd name="T16" fmla="*/ 457 w 552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2" h="22">
                  <a:moveTo>
                    <a:pt x="457" y="0"/>
                  </a:moveTo>
                  <a:cubicBezTo>
                    <a:pt x="457" y="6"/>
                    <a:pt x="457" y="6"/>
                    <a:pt x="457" y="6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2" y="1"/>
                    <a:pt x="92" y="1"/>
                    <a:pt x="92" y="1"/>
                  </a:cubicBezTo>
                  <a:cubicBezTo>
                    <a:pt x="35" y="4"/>
                    <a:pt x="0" y="7"/>
                    <a:pt x="0" y="11"/>
                  </a:cubicBezTo>
                  <a:cubicBezTo>
                    <a:pt x="0" y="17"/>
                    <a:pt x="112" y="22"/>
                    <a:pt x="254" y="22"/>
                  </a:cubicBezTo>
                  <a:cubicBezTo>
                    <a:pt x="261" y="22"/>
                    <a:pt x="268" y="22"/>
                    <a:pt x="276" y="22"/>
                  </a:cubicBezTo>
                  <a:cubicBezTo>
                    <a:pt x="428" y="21"/>
                    <a:pt x="552" y="15"/>
                    <a:pt x="552" y="9"/>
                  </a:cubicBezTo>
                  <a:cubicBezTo>
                    <a:pt x="552" y="5"/>
                    <a:pt x="515" y="2"/>
                    <a:pt x="457" y="0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auto">
            <a:xfrm>
              <a:off x="1202" y="1274"/>
              <a:ext cx="3020" cy="1835"/>
            </a:xfrm>
            <a:custGeom>
              <a:avLst/>
              <a:gdLst>
                <a:gd name="T0" fmla="*/ 2 w 1090"/>
                <a:gd name="T1" fmla="*/ 662 h 662"/>
                <a:gd name="T2" fmla="*/ 0 w 1090"/>
                <a:gd name="T3" fmla="*/ 28 h 662"/>
                <a:gd name="T4" fmla="*/ 24 w 1090"/>
                <a:gd name="T5" fmla="*/ 3 h 662"/>
                <a:gd name="T6" fmla="*/ 1063 w 1090"/>
                <a:gd name="T7" fmla="*/ 0 h 662"/>
                <a:gd name="T8" fmla="*/ 1088 w 1090"/>
                <a:gd name="T9" fmla="*/ 24 h 662"/>
                <a:gd name="T10" fmla="*/ 1090 w 1090"/>
                <a:gd name="T11" fmla="*/ 659 h 662"/>
                <a:gd name="T12" fmla="*/ 2 w 1090"/>
                <a:gd name="T13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0" h="662">
                  <a:moveTo>
                    <a:pt x="2" y="662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14"/>
                    <a:pt x="11" y="3"/>
                    <a:pt x="24" y="3"/>
                  </a:cubicBezTo>
                  <a:cubicBezTo>
                    <a:pt x="1063" y="0"/>
                    <a:pt x="1063" y="0"/>
                    <a:pt x="1063" y="0"/>
                  </a:cubicBezTo>
                  <a:cubicBezTo>
                    <a:pt x="1077" y="0"/>
                    <a:pt x="1088" y="11"/>
                    <a:pt x="1088" y="24"/>
                  </a:cubicBezTo>
                  <a:cubicBezTo>
                    <a:pt x="1090" y="659"/>
                    <a:pt x="1090" y="659"/>
                    <a:pt x="1090" y="659"/>
                  </a:cubicBezTo>
                  <a:lnTo>
                    <a:pt x="2" y="662"/>
                  </a:lnTo>
                  <a:close/>
                </a:path>
              </a:pathLst>
            </a:custGeom>
            <a:solidFill>
              <a:srgbClr val="3D3D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" name="Freeform 19"/>
            <p:cNvSpPr>
              <a:spLocks/>
            </p:cNvSpPr>
            <p:nvPr/>
          </p:nvSpPr>
          <p:spPr bwMode="auto">
            <a:xfrm>
              <a:off x="1208" y="3100"/>
              <a:ext cx="3017" cy="283"/>
            </a:xfrm>
            <a:custGeom>
              <a:avLst/>
              <a:gdLst>
                <a:gd name="T0" fmla="*/ 1064 w 1089"/>
                <a:gd name="T1" fmla="*/ 98 h 102"/>
                <a:gd name="T2" fmla="*/ 25 w 1089"/>
                <a:gd name="T3" fmla="*/ 101 h 102"/>
                <a:gd name="T4" fmla="*/ 0 w 1089"/>
                <a:gd name="T5" fmla="*/ 77 h 102"/>
                <a:gd name="T6" fmla="*/ 0 w 1089"/>
                <a:gd name="T7" fmla="*/ 3 h 102"/>
                <a:gd name="T8" fmla="*/ 1088 w 1089"/>
                <a:gd name="T9" fmla="*/ 0 h 102"/>
                <a:gd name="T10" fmla="*/ 1089 w 1089"/>
                <a:gd name="T11" fmla="*/ 73 h 102"/>
                <a:gd name="T12" fmla="*/ 1064 w 1089"/>
                <a:gd name="T13" fmla="*/ 98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89" h="102">
                  <a:moveTo>
                    <a:pt x="1064" y="98"/>
                  </a:moveTo>
                  <a:cubicBezTo>
                    <a:pt x="25" y="101"/>
                    <a:pt x="25" y="101"/>
                    <a:pt x="25" y="101"/>
                  </a:cubicBezTo>
                  <a:cubicBezTo>
                    <a:pt x="11" y="102"/>
                    <a:pt x="0" y="91"/>
                    <a:pt x="0" y="7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088" y="0"/>
                    <a:pt x="1088" y="0"/>
                    <a:pt x="1088" y="0"/>
                  </a:cubicBezTo>
                  <a:cubicBezTo>
                    <a:pt x="1089" y="73"/>
                    <a:pt x="1089" y="73"/>
                    <a:pt x="1089" y="73"/>
                  </a:cubicBezTo>
                  <a:cubicBezTo>
                    <a:pt x="1089" y="87"/>
                    <a:pt x="1078" y="98"/>
                    <a:pt x="1064" y="98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2238" y="3366"/>
              <a:ext cx="1012" cy="366"/>
            </a:xfrm>
            <a:custGeom>
              <a:avLst/>
              <a:gdLst>
                <a:gd name="T0" fmla="*/ 0 w 1012"/>
                <a:gd name="T1" fmla="*/ 366 h 366"/>
                <a:gd name="T2" fmla="*/ 0 w 1012"/>
                <a:gd name="T3" fmla="*/ 330 h 366"/>
                <a:gd name="T4" fmla="*/ 120 w 1012"/>
                <a:gd name="T5" fmla="*/ 316 h 366"/>
                <a:gd name="T6" fmla="*/ 200 w 1012"/>
                <a:gd name="T7" fmla="*/ 0 h 366"/>
                <a:gd name="T8" fmla="*/ 809 w 1012"/>
                <a:gd name="T9" fmla="*/ 0 h 366"/>
                <a:gd name="T10" fmla="*/ 892 w 1012"/>
                <a:gd name="T11" fmla="*/ 313 h 366"/>
                <a:gd name="T12" fmla="*/ 1012 w 1012"/>
                <a:gd name="T13" fmla="*/ 327 h 366"/>
                <a:gd name="T14" fmla="*/ 1012 w 1012"/>
                <a:gd name="T15" fmla="*/ 363 h 366"/>
                <a:gd name="T16" fmla="*/ 0 w 1012"/>
                <a:gd name="T1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2" h="366">
                  <a:moveTo>
                    <a:pt x="0" y="366"/>
                  </a:moveTo>
                  <a:lnTo>
                    <a:pt x="0" y="330"/>
                  </a:lnTo>
                  <a:lnTo>
                    <a:pt x="120" y="316"/>
                  </a:lnTo>
                  <a:lnTo>
                    <a:pt x="200" y="0"/>
                  </a:lnTo>
                  <a:lnTo>
                    <a:pt x="809" y="0"/>
                  </a:lnTo>
                  <a:lnTo>
                    <a:pt x="892" y="313"/>
                  </a:lnTo>
                  <a:lnTo>
                    <a:pt x="1012" y="327"/>
                  </a:lnTo>
                  <a:lnTo>
                    <a:pt x="1012" y="363"/>
                  </a:lnTo>
                  <a:lnTo>
                    <a:pt x="0" y="36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2238" y="3366"/>
              <a:ext cx="1012" cy="366"/>
            </a:xfrm>
            <a:custGeom>
              <a:avLst/>
              <a:gdLst>
                <a:gd name="T0" fmla="*/ 0 w 1012"/>
                <a:gd name="T1" fmla="*/ 366 h 366"/>
                <a:gd name="T2" fmla="*/ 0 w 1012"/>
                <a:gd name="T3" fmla="*/ 330 h 366"/>
                <a:gd name="T4" fmla="*/ 120 w 1012"/>
                <a:gd name="T5" fmla="*/ 316 h 366"/>
                <a:gd name="T6" fmla="*/ 200 w 1012"/>
                <a:gd name="T7" fmla="*/ 0 h 366"/>
                <a:gd name="T8" fmla="*/ 809 w 1012"/>
                <a:gd name="T9" fmla="*/ 0 h 366"/>
                <a:gd name="T10" fmla="*/ 892 w 1012"/>
                <a:gd name="T11" fmla="*/ 313 h 366"/>
                <a:gd name="T12" fmla="*/ 1012 w 1012"/>
                <a:gd name="T13" fmla="*/ 327 h 366"/>
                <a:gd name="T14" fmla="*/ 1012 w 1012"/>
                <a:gd name="T15" fmla="*/ 363 h 366"/>
                <a:gd name="T16" fmla="*/ 0 w 1012"/>
                <a:gd name="T17" fmla="*/ 366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2" h="366">
                  <a:moveTo>
                    <a:pt x="0" y="366"/>
                  </a:moveTo>
                  <a:lnTo>
                    <a:pt x="0" y="330"/>
                  </a:lnTo>
                  <a:lnTo>
                    <a:pt x="120" y="316"/>
                  </a:lnTo>
                  <a:lnTo>
                    <a:pt x="200" y="0"/>
                  </a:lnTo>
                  <a:lnTo>
                    <a:pt x="809" y="0"/>
                  </a:lnTo>
                  <a:lnTo>
                    <a:pt x="892" y="313"/>
                  </a:lnTo>
                  <a:lnTo>
                    <a:pt x="1012" y="327"/>
                  </a:lnTo>
                  <a:lnTo>
                    <a:pt x="1012" y="363"/>
                  </a:lnTo>
                  <a:lnTo>
                    <a:pt x="0" y="3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auto">
            <a:xfrm>
              <a:off x="2695" y="1327"/>
              <a:ext cx="42" cy="33"/>
            </a:xfrm>
            <a:custGeom>
              <a:avLst/>
              <a:gdLst>
                <a:gd name="T0" fmla="*/ 6 w 11"/>
                <a:gd name="T1" fmla="*/ 0 h 12"/>
                <a:gd name="T2" fmla="*/ 11 w 11"/>
                <a:gd name="T3" fmla="*/ 6 h 12"/>
                <a:gd name="T4" fmla="*/ 6 w 11"/>
                <a:gd name="T5" fmla="*/ 12 h 12"/>
                <a:gd name="T6" fmla="*/ 0 w 11"/>
                <a:gd name="T7" fmla="*/ 6 h 12"/>
                <a:gd name="T8" fmla="*/ 6 w 1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6" y="0"/>
                  </a:moveTo>
                  <a:cubicBezTo>
                    <a:pt x="9" y="0"/>
                    <a:pt x="11" y="3"/>
                    <a:pt x="11" y="6"/>
                  </a:cubicBezTo>
                  <a:cubicBezTo>
                    <a:pt x="11" y="9"/>
                    <a:pt x="9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lose/>
                </a:path>
              </a:pathLst>
            </a:custGeom>
            <a:solidFill>
              <a:srgbClr val="E9E9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2427" y="3366"/>
              <a:ext cx="631" cy="61"/>
            </a:xfrm>
            <a:custGeom>
              <a:avLst/>
              <a:gdLst>
                <a:gd name="T0" fmla="*/ 620 w 631"/>
                <a:gd name="T1" fmla="*/ 0 h 61"/>
                <a:gd name="T2" fmla="*/ 11 w 631"/>
                <a:gd name="T3" fmla="*/ 0 h 61"/>
                <a:gd name="T4" fmla="*/ 0 w 631"/>
                <a:gd name="T5" fmla="*/ 61 h 61"/>
                <a:gd name="T6" fmla="*/ 631 w 631"/>
                <a:gd name="T7" fmla="*/ 59 h 61"/>
                <a:gd name="T8" fmla="*/ 620 w 63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1" h="61">
                  <a:moveTo>
                    <a:pt x="620" y="0"/>
                  </a:moveTo>
                  <a:lnTo>
                    <a:pt x="11" y="0"/>
                  </a:lnTo>
                  <a:lnTo>
                    <a:pt x="0" y="61"/>
                  </a:lnTo>
                  <a:lnTo>
                    <a:pt x="631" y="5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rgbClr val="DCDC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25"/>
            <p:cNvSpPr>
              <a:spLocks/>
            </p:cNvSpPr>
            <p:nvPr/>
          </p:nvSpPr>
          <p:spPr bwMode="auto">
            <a:xfrm>
              <a:off x="2427" y="3366"/>
              <a:ext cx="631" cy="61"/>
            </a:xfrm>
            <a:custGeom>
              <a:avLst/>
              <a:gdLst>
                <a:gd name="T0" fmla="*/ 620 w 631"/>
                <a:gd name="T1" fmla="*/ 0 h 61"/>
                <a:gd name="T2" fmla="*/ 11 w 631"/>
                <a:gd name="T3" fmla="*/ 0 h 61"/>
                <a:gd name="T4" fmla="*/ 0 w 631"/>
                <a:gd name="T5" fmla="*/ 61 h 61"/>
                <a:gd name="T6" fmla="*/ 631 w 631"/>
                <a:gd name="T7" fmla="*/ 59 h 61"/>
                <a:gd name="T8" fmla="*/ 620 w 631"/>
                <a:gd name="T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1" h="61">
                  <a:moveTo>
                    <a:pt x="620" y="0"/>
                  </a:moveTo>
                  <a:lnTo>
                    <a:pt x="11" y="0"/>
                  </a:lnTo>
                  <a:lnTo>
                    <a:pt x="0" y="61"/>
                  </a:lnTo>
                  <a:lnTo>
                    <a:pt x="631" y="59"/>
                  </a:lnTo>
                  <a:lnTo>
                    <a:pt x="62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12" name="矩形 11"/>
          <p:cNvSpPr/>
          <p:nvPr/>
        </p:nvSpPr>
        <p:spPr>
          <a:xfrm>
            <a:off x="1502037" y="2197844"/>
            <a:ext cx="3313728" cy="2091473"/>
          </a:xfrm>
          <a:prstGeom prst="rect">
            <a:avLst/>
          </a:prstGeom>
          <a:blipFill dpi="0" rotWithShape="1">
            <a:blip r:embed="rId2"/>
            <a:srcRect/>
            <a:stretch>
              <a:fillRect l="-11000" t="-49000" r="-41000" b="-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929745" y="1825940"/>
            <a:ext cx="5467350" cy="12001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32100">
                <a:schemeClr val="bg1">
                  <a:alpha val="30000"/>
                </a:schemeClr>
              </a:gs>
              <a:gs pos="71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flipH="1">
            <a:off x="5929745" y="3026090"/>
            <a:ext cx="5467350" cy="12001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32100">
                <a:schemeClr val="bg1">
                  <a:alpha val="30000"/>
                </a:schemeClr>
              </a:gs>
              <a:gs pos="71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5929745" y="4226240"/>
            <a:ext cx="5467350" cy="12001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32100">
                <a:schemeClr val="bg1">
                  <a:alpha val="30000"/>
                </a:schemeClr>
              </a:gs>
              <a:gs pos="71000">
                <a:schemeClr val="bg1"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338148" y="1982281"/>
            <a:ext cx="4194423" cy="7543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457200">
              <a:lnSpc>
                <a:spcPct val="130000"/>
              </a:lnSpc>
            </a:pPr>
            <a:r>
              <a:rPr lang="zh-CN" altLang="zh-CN" dirty="0">
                <a:solidFill>
                  <a:schemeClr val="bg1"/>
                </a:solidFill>
              </a:rPr>
              <a:t>品牌必须非常清楚知道自己目标受众是谁，要与内容项目有着较高的契合度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848342" y="3438896"/>
            <a:ext cx="4194423" cy="3942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457200">
              <a:lnSpc>
                <a:spcPct val="130000"/>
              </a:lnSpc>
            </a:pPr>
            <a:r>
              <a:rPr lang="zh-CN" altLang="zh-CN" dirty="0">
                <a:solidFill>
                  <a:schemeClr val="bg1"/>
                </a:solidFill>
              </a:rPr>
              <a:t>内容项目本身要有一个好的覆盖度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109008" y="4614350"/>
            <a:ext cx="5108824" cy="3942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defTabSz="457200">
              <a:lnSpc>
                <a:spcPct val="130000"/>
              </a:lnSpc>
            </a:pPr>
            <a:r>
              <a:rPr lang="zh-CN" altLang="zh-CN" dirty="0">
                <a:solidFill>
                  <a:schemeClr val="bg1"/>
                </a:solidFill>
              </a:rPr>
              <a:t>品牌在内容里面需要是一个重要的、自然的角色。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-1257300" y="1044631"/>
            <a:ext cx="5086350" cy="0"/>
          </a:xfrm>
          <a:prstGeom prst="line">
            <a:avLst/>
          </a:prstGeom>
          <a:ln>
            <a:solidFill>
              <a:schemeClr val="bg1"/>
            </a:solidFill>
            <a:tailEnd type="oval" w="lg" len="lg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8343900" y="1044631"/>
            <a:ext cx="5086350" cy="0"/>
          </a:xfrm>
          <a:prstGeom prst="line">
            <a:avLst/>
          </a:prstGeom>
          <a:ln>
            <a:solidFill>
              <a:schemeClr val="bg1"/>
            </a:solidFill>
            <a:tailEnd type="oval" w="lg" len="lg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/>
          <p:cNvSpPr txBox="1"/>
          <p:nvPr/>
        </p:nvSpPr>
        <p:spPr>
          <a:xfrm>
            <a:off x="4322618" y="783021"/>
            <a:ext cx="3621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品牌与</a:t>
            </a:r>
            <a:r>
              <a:rPr lang="en-US" altLang="zh-CN" sz="28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28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内容的合作</a:t>
            </a:r>
          </a:p>
        </p:txBody>
      </p:sp>
    </p:spTree>
    <p:extLst>
      <p:ext uri="{BB962C8B-B14F-4D97-AF65-F5344CB8AC3E}">
        <p14:creationId xmlns:p14="http://schemas.microsoft.com/office/powerpoint/2010/main" val="22425101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空心弧 1"/>
          <p:cNvSpPr/>
          <p:nvPr/>
        </p:nvSpPr>
        <p:spPr>
          <a:xfrm>
            <a:off x="3379207" y="2839871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空心弧 2"/>
          <p:cNvSpPr/>
          <p:nvPr/>
        </p:nvSpPr>
        <p:spPr>
          <a:xfrm>
            <a:off x="6831145" y="2839871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空心弧 3"/>
          <p:cNvSpPr/>
          <p:nvPr/>
        </p:nvSpPr>
        <p:spPr>
          <a:xfrm flipV="1">
            <a:off x="1633999" y="2803005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空心弧 4"/>
          <p:cNvSpPr/>
          <p:nvPr/>
        </p:nvSpPr>
        <p:spPr>
          <a:xfrm flipV="1">
            <a:off x="5100165" y="2774551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空心弧 5"/>
          <p:cNvSpPr/>
          <p:nvPr/>
        </p:nvSpPr>
        <p:spPr>
          <a:xfrm flipV="1">
            <a:off x="8556309" y="2774551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1683377" y="3633704"/>
            <a:ext cx="1916379" cy="502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赋能</a:t>
            </a:r>
          </a:p>
        </p:txBody>
      </p:sp>
      <p:sp>
        <p:nvSpPr>
          <p:cNvPr id="8" name="文本框 12"/>
          <p:cNvSpPr txBox="1"/>
          <p:nvPr/>
        </p:nvSpPr>
        <p:spPr>
          <a:xfrm>
            <a:off x="3477724" y="5007277"/>
            <a:ext cx="191637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全国造势；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大城市预热效果，千万级曝光，百万级线上互动</a:t>
            </a:r>
          </a:p>
        </p:txBody>
      </p:sp>
      <p:sp>
        <p:nvSpPr>
          <p:cNvPr id="9" name="文本框 14"/>
          <p:cNvSpPr txBox="1"/>
          <p:nvPr/>
        </p:nvSpPr>
        <p:spPr>
          <a:xfrm>
            <a:off x="6933857" y="5007278"/>
            <a:ext cx="1916379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以特调饮品为引流产品，带动常规产品、衍生品的消费</a:t>
            </a:r>
          </a:p>
        </p:txBody>
      </p:sp>
      <p:sp>
        <p:nvSpPr>
          <p:cNvPr id="10" name="文本框 16"/>
          <p:cNvSpPr txBox="1"/>
          <p:nvPr/>
        </p:nvSpPr>
        <p:spPr>
          <a:xfrm>
            <a:off x="5208706" y="1769091"/>
            <a:ext cx="1916379" cy="88216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借势快闪店，六城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万级消费者参与到快闪店活动中</a:t>
            </a:r>
          </a:p>
        </p:txBody>
      </p:sp>
      <p:sp>
        <p:nvSpPr>
          <p:cNvPr id="11" name="文本框 18"/>
          <p:cNvSpPr txBox="1"/>
          <p:nvPr/>
        </p:nvSpPr>
        <p:spPr>
          <a:xfrm>
            <a:off x="8684894" y="839335"/>
            <a:ext cx="1916379" cy="202978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借助衍生品发行，让活动长尾持续在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ZOO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门店为熊出没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保温，将利用已经发到店内的熊出没延展性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物料，在圣诞节、元旦节、春节做持续的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激活。</a:t>
            </a:r>
          </a:p>
        </p:txBody>
      </p:sp>
      <p:sp>
        <p:nvSpPr>
          <p:cNvPr id="17" name="空心弧 16"/>
          <p:cNvSpPr/>
          <p:nvPr/>
        </p:nvSpPr>
        <p:spPr>
          <a:xfrm>
            <a:off x="1633999" y="2839871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rgbClr val="FFC00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空心弧 17"/>
          <p:cNvSpPr/>
          <p:nvPr/>
        </p:nvSpPr>
        <p:spPr>
          <a:xfrm>
            <a:off x="5100165" y="2839871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rgbClr val="FFC00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空心弧 18"/>
          <p:cNvSpPr/>
          <p:nvPr/>
        </p:nvSpPr>
        <p:spPr>
          <a:xfrm>
            <a:off x="8566331" y="2858303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rgbClr val="FFC00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0" name="空心弧 19"/>
          <p:cNvSpPr/>
          <p:nvPr/>
        </p:nvSpPr>
        <p:spPr>
          <a:xfrm flipV="1">
            <a:off x="6831145" y="2792983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rgbClr val="FFC00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空心弧 20"/>
          <p:cNvSpPr/>
          <p:nvPr/>
        </p:nvSpPr>
        <p:spPr>
          <a:xfrm flipV="1">
            <a:off x="3369183" y="2792983"/>
            <a:ext cx="2024920" cy="2090240"/>
          </a:xfrm>
          <a:prstGeom prst="blockArc">
            <a:avLst>
              <a:gd name="adj1" fmla="val 10800000"/>
              <a:gd name="adj2" fmla="val 21443872"/>
              <a:gd name="adj3" fmla="val 14482"/>
            </a:avLst>
          </a:prstGeom>
          <a:solidFill>
            <a:srgbClr val="FFC000"/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文本框 10"/>
          <p:cNvSpPr txBox="1"/>
          <p:nvPr/>
        </p:nvSpPr>
        <p:spPr>
          <a:xfrm>
            <a:off x="3428346" y="3633704"/>
            <a:ext cx="1916379" cy="502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激活</a:t>
            </a:r>
          </a:p>
        </p:txBody>
      </p:sp>
      <p:sp>
        <p:nvSpPr>
          <p:cNvPr id="30" name="文本框 10"/>
          <p:cNvSpPr txBox="1"/>
          <p:nvPr/>
        </p:nvSpPr>
        <p:spPr>
          <a:xfrm>
            <a:off x="5149423" y="3618667"/>
            <a:ext cx="1916379" cy="502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引爆</a:t>
            </a:r>
          </a:p>
        </p:txBody>
      </p:sp>
      <p:sp>
        <p:nvSpPr>
          <p:cNvPr id="31" name="文本框 10"/>
          <p:cNvSpPr txBox="1"/>
          <p:nvPr/>
        </p:nvSpPr>
        <p:spPr>
          <a:xfrm>
            <a:off x="6887519" y="3633704"/>
            <a:ext cx="1916379" cy="502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转化</a:t>
            </a:r>
          </a:p>
        </p:txBody>
      </p:sp>
      <p:sp>
        <p:nvSpPr>
          <p:cNvPr id="32" name="文本框 10"/>
          <p:cNvSpPr txBox="1"/>
          <p:nvPr/>
        </p:nvSpPr>
        <p:spPr>
          <a:xfrm>
            <a:off x="8622705" y="3633704"/>
            <a:ext cx="1916379" cy="502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后续</a:t>
            </a:r>
          </a:p>
        </p:txBody>
      </p:sp>
      <p:sp>
        <p:nvSpPr>
          <p:cNvPr id="33" name="矩形 32"/>
          <p:cNvSpPr/>
          <p:nvPr/>
        </p:nvSpPr>
        <p:spPr>
          <a:xfrm>
            <a:off x="1558039" y="2343479"/>
            <a:ext cx="23391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</a:rPr>
              <a:t>联合设计延伸品和快闪店。</a:t>
            </a:r>
          </a:p>
        </p:txBody>
      </p:sp>
    </p:spTree>
    <p:extLst>
      <p:ext uri="{BB962C8B-B14F-4D97-AF65-F5344CB8AC3E}">
        <p14:creationId xmlns:p14="http://schemas.microsoft.com/office/powerpoint/2010/main" val="595563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 txBox="1">
            <a:spLocks/>
          </p:cNvSpPr>
          <p:nvPr/>
        </p:nvSpPr>
        <p:spPr>
          <a:xfrm>
            <a:off x="249381" y="423019"/>
            <a:ext cx="11809615" cy="35578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b="1" dirty="0">
                <a:solidFill>
                  <a:srgbClr val="FFC000"/>
                </a:solidFill>
              </a:rPr>
              <a:t>唯一性</a:t>
            </a:r>
            <a:r>
              <a:rPr lang="zh-CN" altLang="en-US" sz="1800" b="1" dirty="0">
                <a:solidFill>
                  <a:schemeClr val="bg1"/>
                </a:solidFill>
              </a:rPr>
              <a:t>：</a:t>
            </a:r>
            <a:r>
              <a:rPr lang="en-US" altLang="zh-CN" sz="1800" dirty="0">
                <a:solidFill>
                  <a:schemeClr val="bg1"/>
                </a:solidFill>
              </a:rPr>
              <a:t>ZOO</a:t>
            </a:r>
            <a:r>
              <a:rPr lang="zh-CN" altLang="en-US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COFFEE</a:t>
            </a:r>
            <a:r>
              <a:rPr lang="zh-CN" altLang="en-US" sz="1800" dirty="0">
                <a:solidFill>
                  <a:schemeClr val="bg1"/>
                </a:solidFill>
              </a:rPr>
              <a:t>是唯一一个和熊出没匹配的线下咖啡连锁场景。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b="1" dirty="0">
                <a:solidFill>
                  <a:srgbClr val="FFC000"/>
                </a:solidFill>
              </a:rPr>
              <a:t>更新</a:t>
            </a:r>
            <a:r>
              <a:rPr lang="en-US" altLang="zh-CN" sz="1800" b="1" dirty="0">
                <a:solidFill>
                  <a:srgbClr val="FFC000"/>
                </a:solidFill>
              </a:rPr>
              <a:t>IP</a:t>
            </a:r>
            <a:r>
              <a:rPr lang="zh-CN" altLang="en-US" sz="1800" b="1" dirty="0">
                <a:solidFill>
                  <a:srgbClr val="FFC000"/>
                </a:solidFill>
              </a:rPr>
              <a:t>认识</a:t>
            </a:r>
            <a:r>
              <a:rPr lang="zh-CN" altLang="en-US" sz="1800" b="1" dirty="0">
                <a:solidFill>
                  <a:schemeClr val="bg1"/>
                </a:solidFill>
              </a:rPr>
              <a:t>：</a:t>
            </a:r>
            <a:r>
              <a:rPr lang="zh-CN" altLang="en-US" sz="1800" dirty="0">
                <a:solidFill>
                  <a:schemeClr val="bg1"/>
                </a:solidFill>
              </a:rPr>
              <a:t>熊出没希望通过线下合作，让自己的产品形象更有生命力，摆脱低幼的印记；甚至成为伴随观众成长的动漫形象。把可爱、灵动的小熊大、小熊二的形象通过以</a:t>
            </a:r>
            <a:r>
              <a:rPr lang="en-US" altLang="zh-CN" sz="1800" dirty="0">
                <a:solidFill>
                  <a:schemeClr val="bg1"/>
                </a:solidFill>
              </a:rPr>
              <a:t>ZOO</a:t>
            </a:r>
            <a:r>
              <a:rPr lang="zh-CN" altLang="en-US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COFFEE</a:t>
            </a:r>
            <a:r>
              <a:rPr lang="zh-CN" altLang="en-US" sz="1800" dirty="0">
                <a:solidFill>
                  <a:schemeClr val="bg1"/>
                </a:solidFill>
              </a:rPr>
              <a:t>为代表的生活方式介质来向消费者更新自己的</a:t>
            </a:r>
            <a:r>
              <a:rPr lang="en-US" altLang="zh-CN" sz="1800" dirty="0">
                <a:solidFill>
                  <a:schemeClr val="bg1"/>
                </a:solidFill>
              </a:rPr>
              <a:t>IP</a:t>
            </a:r>
            <a:r>
              <a:rPr lang="zh-CN" altLang="en-US" sz="1800" dirty="0">
                <a:solidFill>
                  <a:schemeClr val="bg1"/>
                </a:solidFill>
              </a:rPr>
              <a:t>认知。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b="1" dirty="0">
                <a:solidFill>
                  <a:srgbClr val="FFC000"/>
                </a:solidFill>
              </a:rPr>
              <a:t>联合</a:t>
            </a:r>
            <a:r>
              <a:rPr lang="en-US" altLang="zh-CN" sz="1800" b="1" dirty="0">
                <a:solidFill>
                  <a:srgbClr val="FFC000"/>
                </a:solidFill>
              </a:rPr>
              <a:t>IP</a:t>
            </a:r>
            <a:r>
              <a:rPr lang="zh-CN" altLang="en-US" sz="1800" b="1" dirty="0">
                <a:solidFill>
                  <a:srgbClr val="FFC000"/>
                </a:solidFill>
              </a:rPr>
              <a:t>开发</a:t>
            </a:r>
            <a:r>
              <a:rPr lang="zh-CN" altLang="en-US" sz="1800" b="1" dirty="0">
                <a:solidFill>
                  <a:schemeClr val="bg1"/>
                </a:solidFill>
              </a:rPr>
              <a:t>：</a:t>
            </a:r>
            <a:r>
              <a:rPr lang="zh-CN" altLang="en-US" sz="1800" dirty="0">
                <a:solidFill>
                  <a:schemeClr val="bg1"/>
                </a:solidFill>
              </a:rPr>
              <a:t>共同设计仅针对</a:t>
            </a:r>
            <a:r>
              <a:rPr lang="en-US" altLang="zh-CN" sz="1800" dirty="0">
                <a:solidFill>
                  <a:schemeClr val="bg1"/>
                </a:solidFill>
              </a:rPr>
              <a:t>ZOO</a:t>
            </a:r>
            <a:r>
              <a:rPr lang="zh-CN" altLang="en-US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6500</a:t>
            </a:r>
            <a:r>
              <a:rPr lang="zh-CN" altLang="en-US" sz="1800" dirty="0">
                <a:solidFill>
                  <a:schemeClr val="bg1"/>
                </a:solidFill>
              </a:rPr>
              <a:t>万消费者的联合</a:t>
            </a:r>
            <a:r>
              <a:rPr lang="en-US" altLang="zh-CN" sz="1800" dirty="0">
                <a:solidFill>
                  <a:schemeClr val="bg1"/>
                </a:solidFill>
              </a:rPr>
              <a:t>IP</a:t>
            </a:r>
            <a:r>
              <a:rPr lang="zh-CN" altLang="en-US" sz="1800" dirty="0">
                <a:solidFill>
                  <a:schemeClr val="bg1"/>
                </a:solidFill>
              </a:rPr>
              <a:t>衍生品，通过小心处理场景融合的冲突，延伸小熊大、小熊二的形象，让他们融入咖啡馆场景，成为消费者互动的对象，给人出其不意的碰撞。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b="1" dirty="0">
                <a:solidFill>
                  <a:srgbClr val="FFC000"/>
                </a:solidFill>
              </a:rPr>
              <a:t>专属衍生品</a:t>
            </a:r>
            <a:r>
              <a:rPr lang="zh-CN" altLang="en-US" sz="1800" b="1" dirty="0">
                <a:solidFill>
                  <a:schemeClr val="bg1"/>
                </a:solidFill>
              </a:rPr>
              <a:t>：</a:t>
            </a:r>
            <a:r>
              <a:rPr lang="zh-CN" altLang="en-US" sz="1800" dirty="0">
                <a:solidFill>
                  <a:schemeClr val="bg1"/>
                </a:solidFill>
              </a:rPr>
              <a:t>熊出没将小熊大、小熊二的形象授权给</a:t>
            </a:r>
            <a:r>
              <a:rPr lang="en-US" altLang="zh-CN" sz="1800" dirty="0">
                <a:solidFill>
                  <a:schemeClr val="bg1"/>
                </a:solidFill>
              </a:rPr>
              <a:t>ZOO</a:t>
            </a:r>
            <a:r>
              <a:rPr lang="zh-CN" altLang="en-US" sz="1800" dirty="0">
                <a:solidFill>
                  <a:schemeClr val="bg1"/>
                </a:solidFill>
              </a:rPr>
              <a:t>，开发出</a:t>
            </a:r>
            <a:r>
              <a:rPr lang="en-US" altLang="zh-CN" sz="1800" dirty="0">
                <a:solidFill>
                  <a:schemeClr val="bg1"/>
                </a:solidFill>
              </a:rPr>
              <a:t>7</a:t>
            </a:r>
            <a:r>
              <a:rPr lang="zh-CN" altLang="en-US" sz="1800" dirty="0">
                <a:solidFill>
                  <a:schemeClr val="bg1"/>
                </a:solidFill>
              </a:rPr>
              <a:t>个</a:t>
            </a:r>
            <a:r>
              <a:rPr lang="en-US" altLang="zh-CN" sz="1800" dirty="0">
                <a:solidFill>
                  <a:schemeClr val="bg1"/>
                </a:solidFill>
              </a:rPr>
              <a:t>SKU</a:t>
            </a:r>
            <a:r>
              <a:rPr lang="zh-CN" altLang="en-US" sz="1800" dirty="0">
                <a:solidFill>
                  <a:schemeClr val="bg1"/>
                </a:solidFill>
              </a:rPr>
              <a:t>衍生品。</a:t>
            </a:r>
          </a:p>
          <a:p>
            <a:pPr>
              <a:lnSpc>
                <a:spcPts val="28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b="1" dirty="0">
                <a:solidFill>
                  <a:srgbClr val="FFC000"/>
                </a:solidFill>
              </a:rPr>
              <a:t>惊喜</a:t>
            </a:r>
            <a:r>
              <a:rPr lang="zh-CN" altLang="en-US" sz="1800" b="1" dirty="0">
                <a:solidFill>
                  <a:schemeClr val="bg1"/>
                </a:solidFill>
              </a:rPr>
              <a:t>：</a:t>
            </a:r>
            <a:r>
              <a:rPr lang="zh-CN" altLang="en-US" sz="1800" dirty="0">
                <a:solidFill>
                  <a:schemeClr val="bg1"/>
                </a:solidFill>
              </a:rPr>
              <a:t>利用</a:t>
            </a:r>
            <a:r>
              <a:rPr lang="en-US" altLang="zh-CN" sz="1800" dirty="0">
                <a:solidFill>
                  <a:schemeClr val="bg1"/>
                </a:solidFill>
              </a:rPr>
              <a:t>IP</a:t>
            </a:r>
            <a:r>
              <a:rPr lang="zh-CN" altLang="en-US" sz="1800" dirty="0">
                <a:solidFill>
                  <a:schemeClr val="bg1"/>
                </a:solidFill>
              </a:rPr>
              <a:t>观众人群达、知名度大，以及家庭消费的强势影响，给到</a:t>
            </a:r>
            <a:r>
              <a:rPr lang="en-US" altLang="zh-CN" sz="1800" dirty="0">
                <a:solidFill>
                  <a:schemeClr val="bg1"/>
                </a:solidFill>
              </a:rPr>
              <a:t>ZOO</a:t>
            </a:r>
            <a:r>
              <a:rPr lang="zh-CN" altLang="en-US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COFFEE</a:t>
            </a:r>
            <a:r>
              <a:rPr lang="zh-CN" altLang="en-US" sz="1800" dirty="0">
                <a:solidFill>
                  <a:schemeClr val="bg1"/>
                </a:solidFill>
              </a:rPr>
              <a:t>的消费者带来惊喜感。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3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106" y="3980865"/>
            <a:ext cx="1787525" cy="257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206" y="4277395"/>
            <a:ext cx="3232150" cy="221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931" y="4277394"/>
            <a:ext cx="2930525" cy="221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16379" y="4277395"/>
            <a:ext cx="3407727" cy="1524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0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altLang="en-US" sz="1600" b="1" u="sng" dirty="0">
                <a:solidFill>
                  <a:schemeClr val="bg1"/>
                </a:solidFill>
              </a:rPr>
              <a:t>熊出没</a:t>
            </a:r>
            <a:r>
              <a:rPr lang="en-US" altLang="zh-CN" sz="1600" b="1" u="sng" dirty="0">
                <a:solidFill>
                  <a:schemeClr val="bg1"/>
                </a:solidFill>
              </a:rPr>
              <a:t>5</a:t>
            </a:r>
            <a:r>
              <a:rPr lang="zh-CN" altLang="en-US" sz="1600" b="1" u="sng" dirty="0">
                <a:solidFill>
                  <a:schemeClr val="bg1"/>
                </a:solidFill>
              </a:rPr>
              <a:t>周年</a:t>
            </a:r>
            <a:r>
              <a:rPr lang="en-US" altLang="zh-CN" sz="1600" b="1" u="sng" dirty="0" err="1">
                <a:solidFill>
                  <a:schemeClr val="bg1"/>
                </a:solidFill>
              </a:rPr>
              <a:t>xZOO</a:t>
            </a:r>
            <a:r>
              <a:rPr lang="zh-CN" altLang="en-US" sz="1600" b="1" u="sng" dirty="0">
                <a:solidFill>
                  <a:schemeClr val="bg1"/>
                </a:solidFill>
              </a:rPr>
              <a:t> </a:t>
            </a:r>
            <a:r>
              <a:rPr lang="en-US" altLang="zh-CN" sz="1600" b="1" u="sng" dirty="0">
                <a:solidFill>
                  <a:schemeClr val="bg1"/>
                </a:solidFill>
              </a:rPr>
              <a:t>COFFEE</a:t>
            </a:r>
            <a:endParaRPr lang="zh-CN" altLang="en-US" sz="1600" b="1" u="sng" dirty="0">
              <a:solidFill>
                <a:schemeClr val="bg1"/>
              </a:solidFill>
            </a:endParaRPr>
          </a:p>
          <a:p>
            <a:pPr marL="609600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altLang="en-US" sz="1600" b="1" u="sng" dirty="0">
                <a:solidFill>
                  <a:schemeClr val="bg1"/>
                </a:solidFill>
              </a:rPr>
              <a:t>登陆</a:t>
            </a:r>
            <a:r>
              <a:rPr lang="en-US" altLang="zh-CN" sz="1600" b="1" u="sng" dirty="0">
                <a:solidFill>
                  <a:schemeClr val="bg1"/>
                </a:solidFill>
              </a:rPr>
              <a:t>2017</a:t>
            </a:r>
            <a:r>
              <a:rPr lang="zh-CN" altLang="en-US" sz="1600" b="1" u="sng" dirty="0">
                <a:solidFill>
                  <a:schemeClr val="bg1"/>
                </a:solidFill>
              </a:rPr>
              <a:t>年</a:t>
            </a:r>
            <a:r>
              <a:rPr lang="en-US" altLang="zh-CN" sz="1600" b="1" u="sng" dirty="0">
                <a:solidFill>
                  <a:schemeClr val="bg1"/>
                </a:solidFill>
              </a:rPr>
              <a:t>LLM</a:t>
            </a:r>
            <a:r>
              <a:rPr lang="zh-CN" altLang="en-US" sz="1600" b="1" u="sng" dirty="0">
                <a:solidFill>
                  <a:schemeClr val="bg1"/>
                </a:solidFill>
              </a:rPr>
              <a:t>国际授权展</a:t>
            </a:r>
          </a:p>
          <a:p>
            <a:pPr marL="609600" lvl="1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zh-CN" altLang="en-US" sz="1600" b="1" u="sng" dirty="0">
                <a:solidFill>
                  <a:schemeClr val="bg1"/>
                </a:solidFill>
              </a:rPr>
              <a:t>中国展。</a:t>
            </a:r>
          </a:p>
        </p:txBody>
      </p:sp>
    </p:spTree>
    <p:extLst>
      <p:ext uri="{BB962C8B-B14F-4D97-AF65-F5344CB8AC3E}">
        <p14:creationId xmlns:p14="http://schemas.microsoft.com/office/powerpoint/2010/main" val="1274865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>
            <a:extLst/>
          </p:cNvPr>
          <p:cNvSpPr txBox="1">
            <a:spLocks/>
          </p:cNvSpPr>
          <p:nvPr/>
        </p:nvSpPr>
        <p:spPr>
          <a:xfrm>
            <a:off x="612197" y="1612381"/>
            <a:ext cx="11161713" cy="47355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</a:rPr>
              <a:t>活动范围：常规活动</a:t>
            </a:r>
            <a:r>
              <a:rPr lang="en-US" altLang="zh-CN" sz="1800" dirty="0">
                <a:solidFill>
                  <a:schemeClr val="bg1"/>
                </a:solidFill>
              </a:rPr>
              <a:t>--</a:t>
            </a:r>
            <a:r>
              <a:rPr lang="zh-CN" altLang="en-US" sz="1800" dirty="0">
                <a:solidFill>
                  <a:schemeClr val="bg1"/>
                </a:solidFill>
              </a:rPr>
              <a:t>全国门店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</a:rPr>
              <a:t>特色活动</a:t>
            </a:r>
            <a:r>
              <a:rPr lang="en-US" altLang="zh-CN" sz="1800" dirty="0">
                <a:solidFill>
                  <a:schemeClr val="bg1"/>
                </a:solidFill>
              </a:rPr>
              <a:t>--</a:t>
            </a:r>
            <a:r>
              <a:rPr lang="zh-CN" altLang="en-US" sz="1800" dirty="0">
                <a:solidFill>
                  <a:schemeClr val="bg1"/>
                </a:solidFill>
              </a:rPr>
              <a:t>精选快闪店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zh-CN" altLang="en-US" sz="1800" dirty="0">
                <a:solidFill>
                  <a:schemeClr val="bg1"/>
                </a:solidFill>
              </a:rPr>
              <a:t>活动内容：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zh-CN" sz="1800" dirty="0">
                <a:solidFill>
                  <a:schemeClr val="bg1"/>
                </a:solidFill>
              </a:rPr>
              <a:t>1</a:t>
            </a:r>
            <a:r>
              <a:rPr lang="zh-CN" altLang="en-US" sz="1800" dirty="0">
                <a:solidFill>
                  <a:schemeClr val="bg1"/>
                </a:solidFill>
              </a:rPr>
              <a:t>、</a:t>
            </a:r>
            <a:r>
              <a:rPr lang="en-US" altLang="zh-CN" sz="1800" b="1" u="sng" dirty="0">
                <a:solidFill>
                  <a:schemeClr val="bg1"/>
                </a:solidFill>
              </a:rPr>
              <a:t>ZOO COFFEE</a:t>
            </a:r>
            <a:r>
              <a:rPr lang="zh-CN" altLang="en-US" sz="1800" b="1" u="sng" dirty="0">
                <a:solidFill>
                  <a:schemeClr val="bg1"/>
                </a:solidFill>
              </a:rPr>
              <a:t>联合</a:t>
            </a:r>
            <a:r>
              <a:rPr lang="en-US" altLang="zh-CN" sz="1800" b="1" u="sng" dirty="0">
                <a:solidFill>
                  <a:schemeClr val="bg1"/>
                </a:solidFill>
              </a:rPr>
              <a:t>《</a:t>
            </a:r>
            <a:r>
              <a:rPr lang="zh-CN" altLang="en-US" sz="1800" b="1" u="sng" dirty="0">
                <a:solidFill>
                  <a:schemeClr val="bg1"/>
                </a:solidFill>
              </a:rPr>
              <a:t>熊出没</a:t>
            </a:r>
            <a:r>
              <a:rPr lang="en-US" altLang="zh-CN" sz="1800" b="1" u="sng" dirty="0">
                <a:solidFill>
                  <a:schemeClr val="bg1"/>
                </a:solidFill>
              </a:rPr>
              <a:t>》</a:t>
            </a:r>
            <a:r>
              <a:rPr lang="zh-CN" altLang="en-US" sz="1800" b="1" u="sng" dirty="0">
                <a:solidFill>
                  <a:schemeClr val="bg1"/>
                </a:solidFill>
              </a:rPr>
              <a:t>线上宣传为活动话题预热、引爆、续热。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1800" dirty="0">
                <a:solidFill>
                  <a:schemeClr val="bg1"/>
                </a:solidFill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</a:rPr>
              <a:t>熊出没</a:t>
            </a:r>
            <a:r>
              <a:rPr lang="en-US" altLang="zh-CN" sz="1800" dirty="0">
                <a:solidFill>
                  <a:schemeClr val="bg1"/>
                </a:solidFill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</a:rPr>
              <a:t>平台会在其官微、官博发起线上话题活动，动物网红贺电海报。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altLang="zh-CN" sz="1800" dirty="0">
                <a:solidFill>
                  <a:schemeClr val="bg1"/>
                </a:solidFill>
              </a:rPr>
              <a:t># Zoo coffee 5</a:t>
            </a:r>
            <a:r>
              <a:rPr lang="zh-CN" altLang="en-US" sz="1800" dirty="0">
                <a:solidFill>
                  <a:schemeClr val="bg1"/>
                </a:solidFill>
              </a:rPr>
              <a:t>周年生日之际，世界各地的动物们竟然发来了贺电 </a:t>
            </a:r>
            <a:r>
              <a:rPr lang="en-US" altLang="zh-CN" sz="1800" dirty="0">
                <a:solidFill>
                  <a:schemeClr val="bg1"/>
                </a:solidFill>
              </a:rPr>
              <a:t>#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800" dirty="0">
                <a:solidFill>
                  <a:schemeClr val="bg1"/>
                </a:solidFill>
              </a:rPr>
              <a:t>线上引发在</a:t>
            </a:r>
            <a:r>
              <a:rPr lang="en-US" altLang="zh-CN" sz="1800" dirty="0">
                <a:solidFill>
                  <a:schemeClr val="bg1"/>
                </a:solidFill>
              </a:rPr>
              <a:t>ZOO COFFEE</a:t>
            </a:r>
            <a:r>
              <a:rPr lang="zh-CN" altLang="en-US" sz="1800" dirty="0">
                <a:solidFill>
                  <a:schemeClr val="bg1"/>
                </a:solidFill>
              </a:rPr>
              <a:t>全国门店中寻找熊熊元素，吸引顾客前往门店寻找</a:t>
            </a:r>
            <a:r>
              <a:rPr lang="en-US" altLang="zh-CN" sz="1800" dirty="0">
                <a:solidFill>
                  <a:schemeClr val="bg1"/>
                </a:solidFill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</a:rPr>
              <a:t>熊出没</a:t>
            </a:r>
            <a:r>
              <a:rPr lang="en-US" altLang="zh-CN" sz="1800" dirty="0">
                <a:solidFill>
                  <a:schemeClr val="bg1"/>
                </a:solidFill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</a:rPr>
              <a:t>中小熊形象元素，并在社交平台晒出在</a:t>
            </a:r>
            <a:r>
              <a:rPr lang="en-US" altLang="zh-CN" sz="1800" dirty="0">
                <a:solidFill>
                  <a:schemeClr val="bg1"/>
                </a:solidFill>
              </a:rPr>
              <a:t>ZOO</a:t>
            </a:r>
            <a:r>
              <a:rPr lang="zh-CN" altLang="en-US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COFFEE</a:t>
            </a:r>
            <a:r>
              <a:rPr lang="zh-CN" altLang="en-US" sz="1800" dirty="0">
                <a:solidFill>
                  <a:schemeClr val="bg1"/>
                </a:solidFill>
              </a:rPr>
              <a:t>与熊熊同框的照片，有机会获得</a:t>
            </a:r>
            <a:r>
              <a:rPr lang="en-US" altLang="zh-CN" sz="1800" dirty="0">
                <a:solidFill>
                  <a:schemeClr val="bg1"/>
                </a:solidFill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</a:rPr>
              <a:t>熊出没</a:t>
            </a:r>
            <a:r>
              <a:rPr lang="en-US" altLang="zh-CN" sz="1800" dirty="0">
                <a:solidFill>
                  <a:schemeClr val="bg1"/>
                </a:solidFill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</a:rPr>
              <a:t>准备的超级福利。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800" dirty="0">
                <a:solidFill>
                  <a:schemeClr val="bg1"/>
                </a:solidFill>
              </a:rPr>
              <a:t>（活动目的：从线上在全国范围内协助门店引流，增加门店客流量，提高门店收益）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800" dirty="0">
                <a:solidFill>
                  <a:schemeClr val="bg1"/>
                </a:solidFill>
              </a:rPr>
              <a:t>预热悬疑推文： </a:t>
            </a:r>
            <a:r>
              <a:rPr lang="en-US" altLang="zh-CN" sz="1800" dirty="0">
                <a:solidFill>
                  <a:schemeClr val="bg1"/>
                </a:solidFill>
              </a:rPr>
              <a:t>http://dwz.cn/6n5nHC</a:t>
            </a:r>
            <a:endParaRPr lang="zh-CN" altLang="en-US" sz="18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zh-CN" altLang="en-US" sz="1800" dirty="0">
                <a:solidFill>
                  <a:schemeClr val="bg1"/>
                </a:solidFill>
              </a:rPr>
              <a:t>通过</a:t>
            </a:r>
            <a:r>
              <a:rPr lang="en-US" altLang="zh-CN" sz="1800" dirty="0">
                <a:solidFill>
                  <a:schemeClr val="bg1"/>
                </a:solidFill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</a:rPr>
              <a:t>新京报</a:t>
            </a:r>
            <a:r>
              <a:rPr lang="en-US" altLang="zh-CN" sz="1800" dirty="0">
                <a:solidFill>
                  <a:schemeClr val="bg1"/>
                </a:solidFill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</a:rPr>
              <a:t>、</a:t>
            </a:r>
            <a:r>
              <a:rPr lang="en-US" altLang="zh-CN" sz="1800" dirty="0">
                <a:solidFill>
                  <a:schemeClr val="bg1"/>
                </a:solidFill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</a:rPr>
              <a:t>南方日报</a:t>
            </a:r>
            <a:r>
              <a:rPr lang="en-US" altLang="zh-CN" sz="1800" dirty="0">
                <a:solidFill>
                  <a:schemeClr val="bg1"/>
                </a:solidFill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</a:rPr>
              <a:t>等媒体对线下门店活动做线上宣传造势，诸如扎心文案、以及门店活动实时报道等。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48146" y="681643"/>
            <a:ext cx="3009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</a:rPr>
              <a:t>执行亮点</a:t>
            </a:r>
          </a:p>
        </p:txBody>
      </p:sp>
    </p:spTree>
    <p:extLst>
      <p:ext uri="{BB962C8B-B14F-4D97-AF65-F5344CB8AC3E}">
        <p14:creationId xmlns:p14="http://schemas.microsoft.com/office/powerpoint/2010/main" val="14538545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 txBox="1">
            <a:spLocks/>
          </p:cNvSpPr>
          <p:nvPr/>
        </p:nvSpPr>
        <p:spPr>
          <a:xfrm>
            <a:off x="749361" y="657354"/>
            <a:ext cx="10599738" cy="6692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en-US" altLang="zh-CN" sz="1800" dirty="0">
                <a:solidFill>
                  <a:schemeClr val="bg1"/>
                </a:solidFill>
              </a:rPr>
              <a:t>2</a:t>
            </a:r>
            <a:r>
              <a:rPr lang="zh-CN" altLang="en-US" sz="1800" dirty="0">
                <a:solidFill>
                  <a:schemeClr val="bg1"/>
                </a:solidFill>
              </a:rPr>
              <a:t>、活动涉及所有物料</a:t>
            </a:r>
            <a:r>
              <a:rPr lang="en-US" altLang="zh-CN" sz="1800" dirty="0">
                <a:solidFill>
                  <a:schemeClr val="bg1"/>
                </a:solidFill>
              </a:rPr>
              <a:t>--</a:t>
            </a:r>
            <a:r>
              <a:rPr lang="zh-CN" altLang="en-US" sz="1800" dirty="0">
                <a:solidFill>
                  <a:schemeClr val="bg1"/>
                </a:solidFill>
              </a:rPr>
              <a:t>咖啡套杯、公仔、记事本及其他装饰物料均由</a:t>
            </a:r>
            <a:r>
              <a:rPr lang="en-US" altLang="zh-CN" sz="1800" dirty="0">
                <a:solidFill>
                  <a:schemeClr val="bg1"/>
                </a:solidFill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</a:rPr>
              <a:t>熊出没</a:t>
            </a:r>
            <a:r>
              <a:rPr lang="en-US" altLang="zh-CN" sz="1800" dirty="0">
                <a:solidFill>
                  <a:schemeClr val="bg1"/>
                </a:solidFill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</a:rPr>
              <a:t>版权方授权用于售卖或店内展示。</a:t>
            </a:r>
            <a:r>
              <a:rPr lang="zh-CN" altLang="en-US" sz="1800" b="1" dirty="0">
                <a:solidFill>
                  <a:schemeClr val="bg1"/>
                </a:solidFill>
              </a:rPr>
              <a:t>（具有保温效果，可持续到</a:t>
            </a:r>
            <a:r>
              <a:rPr lang="en-US" altLang="zh-CN" sz="1800" b="1" dirty="0">
                <a:solidFill>
                  <a:schemeClr val="bg1"/>
                </a:solidFill>
              </a:rPr>
              <a:t>2018</a:t>
            </a:r>
            <a:r>
              <a:rPr lang="zh-CN" altLang="en-US" sz="1800" b="1" dirty="0">
                <a:solidFill>
                  <a:schemeClr val="bg1"/>
                </a:solidFill>
              </a:rPr>
              <a:t>年春节档）</a:t>
            </a:r>
          </a:p>
          <a:p>
            <a:endParaRPr lang="zh-CN" altLang="en-US" sz="1800" dirty="0">
              <a:solidFill>
                <a:schemeClr val="bg1"/>
              </a:solidFill>
            </a:endParaRPr>
          </a:p>
          <a:p>
            <a:endParaRPr lang="zh-CN" altLang="en-US" sz="1800" dirty="0">
              <a:solidFill>
                <a:schemeClr val="bg1"/>
              </a:solidFill>
            </a:endParaRPr>
          </a:p>
          <a:p>
            <a:endParaRPr lang="zh-CN" altLang="en-US" sz="1800" dirty="0">
              <a:solidFill>
                <a:schemeClr val="bg1"/>
              </a:solidFill>
            </a:endParaRPr>
          </a:p>
        </p:txBody>
      </p:sp>
      <p:pic>
        <p:nvPicPr>
          <p:cNvPr id="3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51" y="1700097"/>
            <a:ext cx="3263900" cy="216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13" y="1700097"/>
            <a:ext cx="3598863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551" y="4016259"/>
            <a:ext cx="32639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613" y="4016259"/>
            <a:ext cx="3989388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226" y="1676284"/>
            <a:ext cx="2963862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038" y="3832109"/>
            <a:ext cx="1879600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76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内容占位符 1"/>
          <p:cNvSpPr txBox="1">
            <a:spLocks/>
          </p:cNvSpPr>
          <p:nvPr/>
        </p:nvSpPr>
        <p:spPr>
          <a:xfrm>
            <a:off x="792479" y="824071"/>
            <a:ext cx="10994967" cy="6207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en-US" altLang="zh-CN" sz="1800" dirty="0">
                <a:solidFill>
                  <a:schemeClr val="bg1"/>
                </a:solidFill>
              </a:rPr>
              <a:t>3</a:t>
            </a:r>
            <a:r>
              <a:rPr lang="zh-CN" altLang="en-US" sz="1800" dirty="0">
                <a:solidFill>
                  <a:schemeClr val="bg1"/>
                </a:solidFill>
              </a:rPr>
              <a:t>、</a:t>
            </a:r>
            <a:r>
              <a:rPr lang="en-US" altLang="zh-CN" sz="1800" dirty="0">
                <a:solidFill>
                  <a:schemeClr val="bg1"/>
                </a:solidFill>
              </a:rPr>
              <a:t>6</a:t>
            </a:r>
            <a:r>
              <a:rPr lang="zh-CN" altLang="en-US" sz="1800" dirty="0">
                <a:solidFill>
                  <a:schemeClr val="bg1"/>
                </a:solidFill>
              </a:rPr>
              <a:t>大核心城市的</a:t>
            </a:r>
            <a:r>
              <a:rPr lang="en-US" altLang="zh-CN" sz="1800" dirty="0">
                <a:solidFill>
                  <a:schemeClr val="bg1"/>
                </a:solidFill>
              </a:rPr>
              <a:t>15</a:t>
            </a:r>
            <a:r>
              <a:rPr lang="zh-CN" altLang="en-US" sz="1800" dirty="0">
                <a:solidFill>
                  <a:schemeClr val="bg1"/>
                </a:solidFill>
              </a:rPr>
              <a:t>家</a:t>
            </a:r>
            <a:r>
              <a:rPr lang="en-US" altLang="zh-CN" sz="1800" dirty="0">
                <a:solidFill>
                  <a:schemeClr val="bg1"/>
                </a:solidFill>
              </a:rPr>
              <a:t>《</a:t>
            </a:r>
            <a:r>
              <a:rPr lang="zh-CN" altLang="en-US" sz="1800" dirty="0">
                <a:solidFill>
                  <a:schemeClr val="bg1"/>
                </a:solidFill>
              </a:rPr>
              <a:t>熊出没</a:t>
            </a:r>
            <a:r>
              <a:rPr lang="en-US" altLang="zh-CN" sz="1800" dirty="0">
                <a:solidFill>
                  <a:schemeClr val="bg1"/>
                </a:solidFill>
              </a:rPr>
              <a:t>》</a:t>
            </a:r>
            <a:r>
              <a:rPr lang="zh-CN" altLang="en-US" sz="1800" dirty="0">
                <a:solidFill>
                  <a:schemeClr val="bg1"/>
                </a:solidFill>
              </a:rPr>
              <a:t>快闪门店打造</a:t>
            </a:r>
            <a:r>
              <a:rPr lang="en-US" altLang="zh-CN" sz="1800" dirty="0">
                <a:solidFill>
                  <a:schemeClr val="bg1"/>
                </a:solidFill>
              </a:rPr>
              <a:t>——</a:t>
            </a:r>
            <a:r>
              <a:rPr lang="zh-CN" altLang="en-US" sz="1800" dirty="0">
                <a:solidFill>
                  <a:schemeClr val="bg1"/>
                </a:solidFill>
              </a:rPr>
              <a:t>给粉丝一个线下亲密消费</a:t>
            </a:r>
            <a:r>
              <a:rPr lang="en-US" altLang="zh-CN" sz="1800" dirty="0">
                <a:solidFill>
                  <a:schemeClr val="bg1"/>
                </a:solidFill>
              </a:rPr>
              <a:t>IP</a:t>
            </a:r>
            <a:r>
              <a:rPr lang="zh-CN" altLang="en-US" sz="1800" dirty="0">
                <a:solidFill>
                  <a:schemeClr val="bg1"/>
                </a:solidFill>
              </a:rPr>
              <a:t>的机会，给</a:t>
            </a:r>
            <a:r>
              <a:rPr lang="en-US" altLang="zh-CN" sz="1800" dirty="0">
                <a:solidFill>
                  <a:schemeClr val="bg1"/>
                </a:solidFill>
              </a:rPr>
              <a:t>IP</a:t>
            </a:r>
            <a:r>
              <a:rPr lang="zh-CN" altLang="en-US" sz="1800" dirty="0">
                <a:solidFill>
                  <a:schemeClr val="bg1"/>
                </a:solidFill>
              </a:rPr>
              <a:t>一个更新自己的可能，</a:t>
            </a:r>
            <a:r>
              <a:rPr lang="en-US" altLang="zh-CN" sz="1800" dirty="0">
                <a:solidFill>
                  <a:schemeClr val="bg1"/>
                </a:solidFill>
              </a:rPr>
              <a:t>13</a:t>
            </a:r>
            <a:r>
              <a:rPr lang="zh-CN" altLang="en-US" sz="1800" dirty="0">
                <a:solidFill>
                  <a:schemeClr val="bg1"/>
                </a:solidFill>
              </a:rPr>
              <a:t>类露出让消费者沉浸在熊出没的世界中，对家庭消费者有极强的吸引力。</a:t>
            </a:r>
          </a:p>
        </p:txBody>
      </p:sp>
      <p:pic>
        <p:nvPicPr>
          <p:cNvPr id="36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854" y="1869440"/>
            <a:ext cx="1892300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42" y="4215765"/>
            <a:ext cx="337661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904" y="1869440"/>
            <a:ext cx="3824288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9567" y="4217353"/>
            <a:ext cx="2530475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304" y="4215765"/>
            <a:ext cx="1425575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92" y="4215765"/>
            <a:ext cx="2328862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579" y="1855153"/>
            <a:ext cx="2903538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094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 txBox="1">
            <a:spLocks/>
          </p:cNvSpPr>
          <p:nvPr/>
        </p:nvSpPr>
        <p:spPr>
          <a:xfrm>
            <a:off x="756054" y="678323"/>
            <a:ext cx="11247438" cy="2310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zh-CN" altLang="en-US" sz="1800" b="1" dirty="0">
                <a:solidFill>
                  <a:srgbClr val="FFC000"/>
                </a:solidFill>
              </a:rPr>
              <a:t>媒介数据：</a:t>
            </a:r>
            <a:r>
              <a:rPr lang="zh-CN" altLang="en-US" sz="1800" dirty="0">
                <a:solidFill>
                  <a:schemeClr val="bg1"/>
                </a:solidFill>
              </a:rPr>
              <a:t>线上浏览量</a:t>
            </a:r>
            <a:r>
              <a:rPr lang="en-US" altLang="zh-CN" sz="1800" dirty="0">
                <a:solidFill>
                  <a:schemeClr val="bg1"/>
                </a:solidFill>
              </a:rPr>
              <a:t>,,</a:t>
            </a:r>
            <a:r>
              <a:rPr lang="zh-CN" altLang="en-US" sz="1800" dirty="0">
                <a:solidFill>
                  <a:schemeClr val="bg1"/>
                </a:solidFill>
              </a:rPr>
              <a:t>上线</a:t>
            </a:r>
            <a:r>
              <a:rPr lang="en-US" altLang="zh-CN" sz="1800" dirty="0">
                <a:solidFill>
                  <a:schemeClr val="bg1"/>
                </a:solidFill>
              </a:rPr>
              <a:t>2</a:t>
            </a:r>
            <a:r>
              <a:rPr lang="zh-CN" altLang="en-US" sz="1800" dirty="0">
                <a:solidFill>
                  <a:schemeClr val="bg1"/>
                </a:solidFill>
              </a:rPr>
              <a:t>周，累积阅读量</a:t>
            </a:r>
            <a:r>
              <a:rPr lang="en-US" altLang="zh-CN" sz="1800" dirty="0">
                <a:solidFill>
                  <a:schemeClr val="bg1"/>
                </a:solidFill>
              </a:rPr>
              <a:t>22</a:t>
            </a:r>
            <a:r>
              <a:rPr lang="zh-CN" altLang="en-US" sz="1800" dirty="0">
                <a:solidFill>
                  <a:schemeClr val="bg1"/>
                </a:solidFill>
              </a:rPr>
              <a:t>万</a:t>
            </a:r>
            <a:r>
              <a:rPr lang="en-US" altLang="zh-CN" sz="1800" dirty="0">
                <a:solidFill>
                  <a:schemeClr val="bg1"/>
                </a:solidFill>
              </a:rPr>
              <a:t>+</a:t>
            </a:r>
            <a:r>
              <a:rPr lang="zh-CN" altLang="en-US" sz="1800" dirty="0">
                <a:solidFill>
                  <a:schemeClr val="bg1"/>
                </a:solidFill>
              </a:rPr>
              <a:t>（微博、微信）</a:t>
            </a:r>
          </a:p>
          <a:p>
            <a:pPr>
              <a:lnSpc>
                <a:spcPts val="2800"/>
              </a:lnSpc>
            </a:pPr>
            <a:r>
              <a:rPr lang="zh-CN" altLang="en-US" sz="1800" dirty="0">
                <a:solidFill>
                  <a:schemeClr val="bg1"/>
                </a:solidFill>
              </a:rPr>
              <a:t>预估 </a:t>
            </a:r>
            <a:r>
              <a:rPr lang="en-US" altLang="zh-CN" sz="1800" dirty="0">
                <a:solidFill>
                  <a:schemeClr val="bg1"/>
                </a:solidFill>
              </a:rPr>
              <a:t>2</a:t>
            </a:r>
            <a:r>
              <a:rPr lang="zh-CN" altLang="en-US" sz="1800" dirty="0">
                <a:solidFill>
                  <a:schemeClr val="bg1"/>
                </a:solidFill>
              </a:rPr>
              <a:t>个月在</a:t>
            </a:r>
            <a:r>
              <a:rPr lang="en-US" altLang="zh-CN" sz="1800" dirty="0">
                <a:solidFill>
                  <a:schemeClr val="bg1"/>
                </a:solidFill>
              </a:rPr>
              <a:t>1200</a:t>
            </a:r>
            <a:r>
              <a:rPr lang="zh-CN" altLang="en-US" sz="1800" dirty="0">
                <a:solidFill>
                  <a:schemeClr val="bg1"/>
                </a:solidFill>
              </a:rPr>
              <a:t>万人次以上</a:t>
            </a:r>
          </a:p>
          <a:p>
            <a:pPr marL="0" indent="0">
              <a:lnSpc>
                <a:spcPts val="2800"/>
              </a:lnSpc>
              <a:buNone/>
            </a:pPr>
            <a:r>
              <a:rPr lang="zh-CN" altLang="en-US" sz="1800" b="1" dirty="0">
                <a:solidFill>
                  <a:srgbClr val="FFC000"/>
                </a:solidFill>
              </a:rPr>
              <a:t>线下宣发数据：</a:t>
            </a:r>
            <a:r>
              <a:rPr lang="zh-CN" altLang="en-US" sz="1800" dirty="0">
                <a:solidFill>
                  <a:schemeClr val="bg1"/>
                </a:solidFill>
              </a:rPr>
              <a:t>相关衍生品到店 </a:t>
            </a:r>
            <a:r>
              <a:rPr lang="en-US" altLang="zh-CN" sz="1800" dirty="0">
                <a:solidFill>
                  <a:schemeClr val="bg1"/>
                </a:solidFill>
              </a:rPr>
              <a:t>126000</a:t>
            </a:r>
            <a:r>
              <a:rPr lang="zh-CN" altLang="en-US" sz="1800" dirty="0">
                <a:solidFill>
                  <a:schemeClr val="bg1"/>
                </a:solidFill>
              </a:rPr>
              <a:t>件，线下曝光次数达到</a:t>
            </a:r>
            <a:r>
              <a:rPr lang="en-US" altLang="zh-CN" sz="1800" dirty="0">
                <a:solidFill>
                  <a:schemeClr val="bg1"/>
                </a:solidFill>
              </a:rPr>
              <a:t>900</a:t>
            </a:r>
            <a:r>
              <a:rPr lang="zh-CN" altLang="en-US" sz="1800" dirty="0">
                <a:solidFill>
                  <a:schemeClr val="bg1"/>
                </a:solidFill>
              </a:rPr>
              <a:t>万次，人均沉浸时间在</a:t>
            </a:r>
            <a:r>
              <a:rPr lang="en-US" altLang="zh-CN" sz="1800" dirty="0">
                <a:solidFill>
                  <a:schemeClr val="bg1"/>
                </a:solidFill>
              </a:rPr>
              <a:t>30</a:t>
            </a:r>
            <a:r>
              <a:rPr lang="zh-CN" altLang="en-US" sz="1800" dirty="0">
                <a:solidFill>
                  <a:schemeClr val="bg1"/>
                </a:solidFill>
              </a:rPr>
              <a:t>分钟以上。</a:t>
            </a:r>
          </a:p>
          <a:p>
            <a:pPr marL="0" indent="0">
              <a:lnSpc>
                <a:spcPts val="2800"/>
              </a:lnSpc>
              <a:buNone/>
            </a:pPr>
            <a:r>
              <a:rPr lang="zh-CN" altLang="en-US" sz="1800" b="1" dirty="0">
                <a:solidFill>
                  <a:srgbClr val="FFC000"/>
                </a:solidFill>
              </a:rPr>
              <a:t>高</a:t>
            </a:r>
            <a:r>
              <a:rPr lang="en-US" altLang="zh-CN" sz="1800" b="1" dirty="0">
                <a:solidFill>
                  <a:srgbClr val="FFC000"/>
                </a:solidFill>
              </a:rPr>
              <a:t>ROI</a:t>
            </a:r>
            <a:r>
              <a:rPr lang="zh-CN" altLang="en-US" sz="1800" b="1" dirty="0">
                <a:solidFill>
                  <a:srgbClr val="FFC000"/>
                </a:solidFill>
              </a:rPr>
              <a:t>：</a:t>
            </a:r>
            <a:r>
              <a:rPr lang="zh-CN" altLang="en-US" sz="1800" dirty="0">
                <a:solidFill>
                  <a:schemeClr val="bg1"/>
                </a:solidFill>
              </a:rPr>
              <a:t>免除授权费用，双方投入资源，</a:t>
            </a:r>
            <a:r>
              <a:rPr lang="en-US" altLang="zh-CN" sz="1800" dirty="0">
                <a:solidFill>
                  <a:schemeClr val="bg1"/>
                </a:solidFill>
              </a:rPr>
              <a:t>ZOO</a:t>
            </a:r>
            <a:r>
              <a:rPr lang="zh-CN" altLang="en-US" sz="1800" dirty="0">
                <a:solidFill>
                  <a:schemeClr val="bg1"/>
                </a:solidFill>
              </a:rPr>
              <a:t> </a:t>
            </a:r>
            <a:r>
              <a:rPr lang="en-US" altLang="zh-CN" sz="1800" dirty="0">
                <a:solidFill>
                  <a:schemeClr val="bg1"/>
                </a:solidFill>
              </a:rPr>
              <a:t>COFFEE</a:t>
            </a:r>
            <a:r>
              <a:rPr lang="zh-CN" altLang="en-US" sz="1800" dirty="0">
                <a:solidFill>
                  <a:schemeClr val="bg1"/>
                </a:solidFill>
              </a:rPr>
              <a:t>仅以十万级成本完成全国性大型活动。</a:t>
            </a:r>
          </a:p>
          <a:p>
            <a:pPr marL="0" indent="0">
              <a:lnSpc>
                <a:spcPts val="2800"/>
              </a:lnSpc>
              <a:buNone/>
            </a:pPr>
            <a:r>
              <a:rPr lang="zh-CN" altLang="en-US" sz="1800" b="1" dirty="0">
                <a:solidFill>
                  <a:srgbClr val="FFC000"/>
                </a:solidFill>
              </a:rPr>
              <a:t>长尾：</a:t>
            </a:r>
            <a:r>
              <a:rPr lang="zh-CN" altLang="en-US" sz="1800" dirty="0">
                <a:solidFill>
                  <a:schemeClr val="bg1"/>
                </a:solidFill>
              </a:rPr>
              <a:t>持续带到衍生品的发行，为激活双旦、春节活动做组预热。</a:t>
            </a:r>
          </a:p>
          <a:p>
            <a:endParaRPr lang="zh-CN" altLang="en-US" sz="1800" dirty="0">
              <a:solidFill>
                <a:schemeClr val="bg1"/>
              </a:solidFill>
            </a:endParaRPr>
          </a:p>
          <a:p>
            <a:endParaRPr lang="zh-CN" altLang="en-US" sz="1800" dirty="0">
              <a:solidFill>
                <a:schemeClr val="bg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 4" descr="11111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37" y="3334241"/>
            <a:ext cx="5268912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2" descr="1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824" y="3334241"/>
            <a:ext cx="5145088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5" descr="4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149" y="3334241"/>
            <a:ext cx="5272088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06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42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hlinkClick r:id="rId2" action="ppaction://hlinkfile"/>
            <a:extLst>
              <a:ext uri="{FF2B5EF4-FFF2-40B4-BE49-F238E27FC236}">
                <a16:creationId xmlns:a16="http://schemas.microsoft.com/office/drawing/2014/main" id="{BFF035D8-210C-4BE5-8332-E790A72E4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3" r="1" b="2180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703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yunwen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2213" y="645348"/>
            <a:ext cx="864096" cy="6292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9552" y="4545077"/>
            <a:ext cx="9572897" cy="116864"/>
          </a:xfrm>
          <a:prstGeom prst="rect">
            <a:avLst/>
          </a:prstGeom>
          <a:solidFill>
            <a:srgbClr val="DEA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72055" y="4797153"/>
            <a:ext cx="10026869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rgbClr val="FFC001"/>
                </a:solidFill>
              </a:rPr>
              <a:t>新生儿的啼哭声，是世上最美妙的新歌声</a:t>
            </a:r>
            <a:endParaRPr lang="en-US" altLang="zh-CN" sz="3200" dirty="0">
              <a:solidFill>
                <a:srgbClr val="FFC00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9" r="13403"/>
          <a:stretch/>
        </p:blipFill>
        <p:spPr>
          <a:xfrm>
            <a:off x="3635433" y="1326023"/>
            <a:ext cx="4921134" cy="3219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244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82937" y="1513091"/>
            <a:ext cx="4688379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1" lang="zh-CN" altLang="en-US" sz="2000" b="1" dirty="0">
                <a:solidFill>
                  <a:srgbClr val="FFC000"/>
                </a:solidFill>
                <a:latin typeface="+mn-ea"/>
                <a:sym typeface="+mn-ea"/>
              </a:rPr>
              <a:t>法兰琳卡独家冠名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了</a:t>
            </a:r>
            <a:r>
              <a:rPr kumimoji="1" lang="en-US" altLang="zh-CN" dirty="0">
                <a:solidFill>
                  <a:schemeClr val="bg1"/>
                </a:solidFill>
                <a:latin typeface="+mn-ea"/>
                <a:sym typeface="+mn-ea"/>
              </a:rPr>
              <a:t>2016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年现象级综艺节目</a:t>
            </a:r>
            <a:r>
              <a:rPr kumimoji="1" lang="en-US" altLang="zh-CN" dirty="0">
                <a:solidFill>
                  <a:schemeClr val="bg1"/>
                </a:solidFill>
                <a:latin typeface="+mn-ea"/>
                <a:sym typeface="+mn-ea"/>
              </a:rPr>
              <a:t>《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中国新歌声</a:t>
            </a:r>
            <a:r>
              <a:rPr kumimoji="1" lang="en-US" altLang="zh-CN" dirty="0">
                <a:solidFill>
                  <a:schemeClr val="bg1"/>
                </a:solidFill>
                <a:latin typeface="+mn-ea"/>
                <a:sym typeface="+mn-ea"/>
              </a:rPr>
              <a:t>》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，而</a:t>
            </a:r>
            <a:r>
              <a:rPr kumimoji="1" lang="en-US" altLang="zh-CN" dirty="0">
                <a:solidFill>
                  <a:schemeClr val="bg1"/>
                </a:solidFill>
                <a:latin typeface="+mn-ea"/>
                <a:sym typeface="+mn-ea"/>
              </a:rPr>
              <a:t>10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月</a:t>
            </a:r>
            <a:r>
              <a:rPr kumimoji="1" lang="en-US" altLang="zh-CN" dirty="0">
                <a:solidFill>
                  <a:schemeClr val="bg1"/>
                </a:solidFill>
                <a:latin typeface="+mn-ea"/>
                <a:sym typeface="+mn-ea"/>
              </a:rPr>
              <a:t>7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日的决战，是节目关注度最高之时，也让品牌迎来了制造影响力的良机。</a:t>
            </a:r>
          </a:p>
          <a:p>
            <a:pPr>
              <a:lnSpc>
                <a:spcPct val="150000"/>
              </a:lnSpc>
              <a:tabLst>
                <a:tab pos="0" algn="l"/>
              </a:tabLst>
              <a:defRPr/>
            </a:pP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但国庆时期，充斥着政府宣传、新闻资讯、网络碎片、商业广告这些干扰声，如何从其他干扰声中脱颖而出，让品牌冠名</a:t>
            </a:r>
            <a:r>
              <a:rPr kumimoji="1" lang="en-US" altLang="zh-CN" dirty="0">
                <a:solidFill>
                  <a:schemeClr val="bg1"/>
                </a:solidFill>
                <a:latin typeface="+mn-ea"/>
                <a:sym typeface="+mn-ea"/>
              </a:rPr>
              <a:t>《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中国新歌声</a:t>
            </a:r>
            <a:r>
              <a:rPr kumimoji="1" lang="en-US" altLang="zh-CN" dirty="0">
                <a:solidFill>
                  <a:schemeClr val="bg1"/>
                </a:solidFill>
                <a:latin typeface="+mn-ea"/>
                <a:sym typeface="+mn-ea"/>
              </a:rPr>
              <a:t>》</a:t>
            </a:r>
            <a:r>
              <a:rPr kumimoji="1" lang="zh-CN" altLang="en-US" dirty="0">
                <a:solidFill>
                  <a:schemeClr val="bg1"/>
                </a:solidFill>
                <a:latin typeface="+mn-ea"/>
                <a:sym typeface="+mn-ea"/>
              </a:rPr>
              <a:t>的价值得到最大化体现，是此次传播的核心目的。</a:t>
            </a:r>
            <a:endParaRPr lang="zh-CN" altLang="en-US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7" y="1738313"/>
            <a:ext cx="6048375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365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0794" y="2598004"/>
            <a:ext cx="9650412" cy="166199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kumimoji="1" lang="zh-CN" altLang="en-US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新生儿第一声啼哭是真正的中国的、新的、歌声，借助婴儿合唱汪峰版</a:t>
            </a:r>
            <a:r>
              <a:rPr kumimoji="1" lang="en-US" altLang="zh-CN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《</a:t>
            </a:r>
            <a:r>
              <a:rPr kumimoji="1" lang="zh-CN" altLang="en-US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我爱你中国</a:t>
            </a:r>
            <a:r>
              <a:rPr kumimoji="1" lang="en-US" altLang="zh-CN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》</a:t>
            </a:r>
            <a:r>
              <a:rPr kumimoji="1" lang="zh-CN" altLang="en-US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的方式庆贺祖国华诞。</a:t>
            </a:r>
            <a:endParaRPr kumimoji="1"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>
              <a:lnSpc>
                <a:spcPct val="150000"/>
              </a:lnSpc>
              <a:defRPr/>
            </a:pPr>
            <a:r>
              <a:rPr kumimoji="1"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将全国新生儿的啼声象征中国新歌声。巧妙将新生儿、中国新歌声、国庆元素结合，抓住人们对萌娃无法抗拒的心理，运用</a:t>
            </a:r>
            <a:r>
              <a:rPr kumimoji="1" lang="en-US" altLang="zh-CN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MV</a:t>
            </a:r>
            <a:r>
              <a:rPr kumimoji="1"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中歌曲原唱汪峰（《中国新歌声》导师）的娱乐话题热度成功为决赛做预热宣传。</a:t>
            </a:r>
            <a:endParaRPr kumimoji="1"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786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238895" y="2890391"/>
            <a:ext cx="77142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FFC000"/>
                </a:solidFill>
                <a:latin typeface="+mn-ea"/>
              </a:rPr>
              <a:t>向成功者学习，</a:t>
            </a:r>
            <a:endParaRPr lang="en-US" altLang="zh-CN" sz="3200" dirty="0">
              <a:solidFill>
                <a:srgbClr val="FFC000"/>
              </a:solidFill>
              <a:latin typeface="+mn-ea"/>
            </a:endParaRPr>
          </a:p>
          <a:p>
            <a:pPr algn="ctr"/>
            <a:r>
              <a:rPr lang="zh-CN" altLang="en-US" sz="3200" dirty="0">
                <a:solidFill>
                  <a:srgbClr val="FFC000"/>
                </a:solidFill>
                <a:latin typeface="+mn-ea"/>
              </a:rPr>
              <a:t>在学习中进步，在挑战中成长！</a:t>
            </a:r>
          </a:p>
        </p:txBody>
      </p:sp>
    </p:spTree>
    <p:extLst>
      <p:ext uri="{BB962C8B-B14F-4D97-AF65-F5344CB8AC3E}">
        <p14:creationId xmlns:p14="http://schemas.microsoft.com/office/powerpoint/2010/main" val="26026068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1520" y="627788"/>
            <a:ext cx="295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C000"/>
                </a:solidFill>
              </a:rPr>
              <a:t>视频网站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C8D16CE-722F-45DB-8CEE-730C00B6D067}"/>
              </a:ext>
            </a:extLst>
          </p:cNvPr>
          <p:cNvGrpSpPr/>
          <p:nvPr/>
        </p:nvGrpSpPr>
        <p:grpSpPr>
          <a:xfrm>
            <a:off x="1743964" y="1591338"/>
            <a:ext cx="8704072" cy="3498679"/>
            <a:chOff x="476943" y="1325331"/>
            <a:chExt cx="8704072" cy="3498679"/>
          </a:xfrm>
        </p:grpSpPr>
        <p:pic>
          <p:nvPicPr>
            <p:cNvPr id="3" name="图片 9" descr="秒拍视频1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6943" y="1325331"/>
              <a:ext cx="2914650" cy="348932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4" name="图片 12" descr="优酷视频播放量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0429" y="2992582"/>
              <a:ext cx="2630586" cy="1822074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7" name="图片 10" descr="秒拍视频2.jpg">
              <a:extLst>
                <a:ext uri="{FF2B5EF4-FFF2-40B4-BE49-F238E27FC236}">
                  <a16:creationId xmlns:a16="http://schemas.microsoft.com/office/drawing/2014/main" id="{27B9A022-85B4-4B20-ADF4-4398433C3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3391593" y="1325331"/>
              <a:ext cx="3158836" cy="3498679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8" name="图片 11" descr="腾讯视频播放量.jpg">
              <a:extLst>
                <a:ext uri="{FF2B5EF4-FFF2-40B4-BE49-F238E27FC236}">
                  <a16:creationId xmlns:a16="http://schemas.microsoft.com/office/drawing/2014/main" id="{5EA9F763-C5C9-4C25-838E-156483FCB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6550429" y="1325331"/>
              <a:ext cx="2583245" cy="1667251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  <p:sp>
        <p:nvSpPr>
          <p:cNvPr id="12" name="矩形 11">
            <a:extLst>
              <a:ext uri="{FF2B5EF4-FFF2-40B4-BE49-F238E27FC236}">
                <a16:creationId xmlns:a16="http://schemas.microsoft.com/office/drawing/2014/main" id="{7704FDB4-B737-47DF-B453-6AC83BCC73D6}"/>
              </a:ext>
            </a:extLst>
          </p:cNvPr>
          <p:cNvSpPr/>
          <p:nvPr/>
        </p:nvSpPr>
        <p:spPr>
          <a:xfrm>
            <a:off x="751632" y="5779334"/>
            <a:ext cx="1097279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在优酷视频播放量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13.3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万，腾讯视频播放量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26.3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万，秒拍视频播放量是</a:t>
            </a:r>
            <a:r>
              <a:rPr lang="en-US" altLang="zh-CN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142</a:t>
            </a: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万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和</a:t>
            </a:r>
            <a:r>
              <a:rPr lang="en-US" altLang="zh-CN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641</a:t>
            </a:r>
            <a:r>
              <a:rPr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万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，共计</a:t>
            </a:r>
            <a:r>
              <a:rPr kumimoji="1"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822.6</a:t>
            </a:r>
            <a:r>
              <a:rPr kumimoji="1"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万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355380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80902" y="914400"/>
            <a:ext cx="2959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C000"/>
                </a:solidFill>
              </a:rPr>
              <a:t>微博</a:t>
            </a:r>
            <a:endParaRPr lang="zh-CN" altLang="en-US" sz="2400" b="1" dirty="0">
              <a:solidFill>
                <a:srgbClr val="FFC000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13228" y="1767912"/>
            <a:ext cx="11588259" cy="4176713"/>
            <a:chOff x="479483" y="2083796"/>
            <a:chExt cx="11588259" cy="4176713"/>
          </a:xfrm>
        </p:grpSpPr>
        <p:pic>
          <p:nvPicPr>
            <p:cNvPr id="2" name="图片 12" descr="乖VV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9483" y="2806903"/>
              <a:ext cx="3460750" cy="2703512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3" name="图片 32" descr="全球音乐榜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40233" y="2083796"/>
              <a:ext cx="2333625" cy="414972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4" name="图片 19" descr="IMG_0266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858" y="2083796"/>
              <a:ext cx="2347912" cy="4176713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6" name="图片 15" descr="QQ截图20161005154721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21770" y="2979893"/>
              <a:ext cx="3445972" cy="2384517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315327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QQ截图201610051246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90" y="2284788"/>
            <a:ext cx="5278437" cy="3638550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9" descr="QQ截图20161005131050.jpg"/>
          <p:cNvPicPr>
            <a:picLocks noChangeAspect="1"/>
          </p:cNvPicPr>
          <p:nvPr/>
        </p:nvPicPr>
        <p:blipFill>
          <a:blip r:embed="rId3"/>
          <a:srcRect l="75283"/>
          <a:stretch>
            <a:fillRect/>
          </a:stretch>
        </p:blipFill>
        <p:spPr>
          <a:xfrm>
            <a:off x="7515802" y="2165726"/>
            <a:ext cx="2408238" cy="375761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文本框 1"/>
          <p:cNvSpPr txBox="1"/>
          <p:nvPr/>
        </p:nvSpPr>
        <p:spPr>
          <a:xfrm>
            <a:off x="1018223" y="856153"/>
            <a:ext cx="9907587" cy="10895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1" lang="zh-CN" altLang="en-US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微博话题：</a:t>
            </a:r>
            <a:endParaRPr kumimoji="1" lang="en-US" altLang="zh-CN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>
              <a:lnSpc>
                <a:spcPct val="120000"/>
              </a:lnSpc>
              <a:defRPr/>
            </a:pPr>
            <a:r>
              <a:rPr kumimoji="1"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话题#婴儿合唱挑战汪峰#在10月5日话题上榜热门榜单第4名，话题热度持续上升，在微博首页热门话题推荐。</a:t>
            </a:r>
          </a:p>
        </p:txBody>
      </p:sp>
    </p:spTree>
    <p:extLst>
      <p:ext uri="{BB962C8B-B14F-4D97-AF65-F5344CB8AC3E}">
        <p14:creationId xmlns:p14="http://schemas.microsoft.com/office/powerpoint/2010/main" val="3830809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01351" y="992146"/>
            <a:ext cx="9907587" cy="1255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1" lang="zh-CN" altLang="en-US" b="1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百度指数：</a:t>
            </a:r>
            <a:endParaRPr kumimoji="1" lang="en-US" altLang="zh-CN" b="1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百度指数“法兰琳卡”在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日指数为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5931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5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日为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6024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，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10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月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6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日为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8230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，近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7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天整体同比增长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383%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，移动同比增长</a:t>
            </a:r>
            <a:r>
              <a:rPr lang="en-US" alt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197%</a:t>
            </a:r>
            <a:r>
              <a:rPr lang="zh-CN" altLang="en-US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。</a:t>
            </a:r>
            <a:endParaRPr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grpSp>
        <p:nvGrpSpPr>
          <p:cNvPr id="3" name="组合 3"/>
          <p:cNvGrpSpPr>
            <a:grpSpLocks/>
          </p:cNvGrpSpPr>
          <p:nvPr/>
        </p:nvGrpSpPr>
        <p:grpSpPr bwMode="auto">
          <a:xfrm>
            <a:off x="1860175" y="2575301"/>
            <a:ext cx="8389937" cy="3552825"/>
            <a:chOff x="908" y="3063"/>
            <a:chExt cx="16330" cy="7430"/>
          </a:xfrm>
        </p:grpSpPr>
        <p:pic>
          <p:nvPicPr>
            <p:cNvPr id="4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08" y="3063"/>
              <a:ext cx="16308" cy="7430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cxnSp>
          <p:nvCxnSpPr>
            <p:cNvPr id="5" name="直接连接符 4"/>
            <p:cNvCxnSpPr/>
            <p:nvPr/>
          </p:nvCxnSpPr>
          <p:spPr bwMode="auto">
            <a:xfrm>
              <a:off x="16558" y="7259"/>
              <a:ext cx="0" cy="2835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直接箭头连接符 5"/>
            <p:cNvCxnSpPr>
              <a:stCxn id="7" idx="0"/>
            </p:cNvCxnSpPr>
            <p:nvPr/>
          </p:nvCxnSpPr>
          <p:spPr bwMode="auto">
            <a:xfrm flipH="1" flipV="1">
              <a:off x="14516" y="8279"/>
              <a:ext cx="1474" cy="33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" name="椭圆 16"/>
            <p:cNvSpPr/>
            <p:nvPr/>
          </p:nvSpPr>
          <p:spPr>
            <a:xfrm>
              <a:off x="15878" y="8617"/>
              <a:ext cx="226" cy="2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/>
            <a:lstStyle/>
            <a:p>
              <a:pPr defTabSz="1028700" eaLnBrk="1" hangingPunct="1">
                <a:defRPr/>
              </a:pPr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 bwMode="auto">
            <a:xfrm flipH="1">
              <a:off x="15424" y="7259"/>
              <a:ext cx="1134" cy="22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椭圆 20"/>
            <p:cNvSpPr/>
            <p:nvPr/>
          </p:nvSpPr>
          <p:spPr>
            <a:xfrm>
              <a:off x="17009" y="7824"/>
              <a:ext cx="229" cy="2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/>
            <a:lstStyle/>
            <a:p>
              <a:pPr defTabSz="1028700" eaLnBrk="1" hangingPunct="1">
                <a:defRPr/>
              </a:pPr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>
              <a:off x="17124" y="6466"/>
              <a:ext cx="0" cy="362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直接箭头连接符 10"/>
            <p:cNvCxnSpPr/>
            <p:nvPr/>
          </p:nvCxnSpPr>
          <p:spPr bwMode="auto">
            <a:xfrm flipH="1">
              <a:off x="13836" y="6463"/>
              <a:ext cx="3288" cy="11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2" name="椭圆 25"/>
            <p:cNvSpPr/>
            <p:nvPr/>
          </p:nvSpPr>
          <p:spPr>
            <a:xfrm>
              <a:off x="16444" y="8504"/>
              <a:ext cx="226" cy="229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/>
            <a:lstStyle/>
            <a:p>
              <a:pPr defTabSz="1028700" eaLnBrk="1" hangingPunct="1">
                <a:defRPr/>
              </a:pPr>
              <a:endParaRPr lang="zh-CN" altLang="en-US" dirty="0">
                <a:latin typeface="Arial" charset="0"/>
                <a:ea typeface="宋体" charset="-122"/>
              </a:endParaRPr>
            </a:p>
          </p:txBody>
        </p:sp>
        <p:pic>
          <p:nvPicPr>
            <p:cNvPr id="13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34" y="7200"/>
              <a:ext cx="3093" cy="853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14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34" y="6124"/>
              <a:ext cx="3210" cy="883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197019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BB5D57-6178-4F62-B472-0312F6D95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61BD32-7542-4D52-BA5A-3ADE869BF8A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678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068977" y="1768836"/>
            <a:ext cx="6054047" cy="1579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谢  谢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6BE95A7F-E427-4726-BCEC-4E86938E423D}"/>
              </a:ext>
            </a:extLst>
          </p:cNvPr>
          <p:cNvGrpSpPr/>
          <p:nvPr/>
        </p:nvGrpSpPr>
        <p:grpSpPr>
          <a:xfrm>
            <a:off x="2590444" y="3743578"/>
            <a:ext cx="7011113" cy="1417286"/>
            <a:chOff x="2491821" y="3743578"/>
            <a:chExt cx="7011113" cy="141728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2491821" y="3782030"/>
              <a:ext cx="1838412" cy="134038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054" y="4153167"/>
              <a:ext cx="1672265" cy="59810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99E489E-9E51-4F31-9B55-866CD473C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0288" y="3743578"/>
              <a:ext cx="2242646" cy="1417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09485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413487" y="4409227"/>
            <a:ext cx="3365025" cy="51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3500"/>
              </a:lnSpc>
            </a:pPr>
            <a:r>
              <a:rPr lang="zh-CN" altLang="en-US" sz="2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每日精彩案例分享</a:t>
            </a:r>
            <a:endParaRPr lang="en-US" altLang="zh-CN" sz="2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681544" y="1830669"/>
            <a:ext cx="6828910" cy="2043062"/>
            <a:chOff x="3380685" y="1897171"/>
            <a:chExt cx="6828910" cy="204306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3609" y="1897171"/>
              <a:ext cx="2043062" cy="20430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email"/>
            <a:stretch>
              <a:fillRect/>
            </a:stretch>
          </p:blipFill>
          <p:spPr>
            <a:xfrm>
              <a:off x="3380685" y="1897171"/>
              <a:ext cx="2043062" cy="204306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533" y="1897171"/>
              <a:ext cx="2043062" cy="20430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419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yunwen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52213" y="645348"/>
            <a:ext cx="864096" cy="62929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309552" y="4545077"/>
            <a:ext cx="9572897" cy="116864"/>
          </a:xfrm>
          <a:prstGeom prst="rect">
            <a:avLst/>
          </a:prstGeom>
          <a:solidFill>
            <a:srgbClr val="DEA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072055" y="4797153"/>
            <a:ext cx="10026869" cy="633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康师傅老坛酸菜牛肉面：一碗面的功夫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344" y="1148096"/>
            <a:ext cx="5777312" cy="339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142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1524000" y="-1179799"/>
            <a:ext cx="9144000" cy="7012291"/>
            <a:chOff x="1573877" y="-1296850"/>
            <a:chExt cx="9144000" cy="7012291"/>
          </a:xfrm>
        </p:grpSpPr>
        <p:sp>
          <p:nvSpPr>
            <p:cNvPr id="5" name="文本框 4"/>
            <p:cNvSpPr txBox="1"/>
            <p:nvPr/>
          </p:nvSpPr>
          <p:spPr>
            <a:xfrm>
              <a:off x="2149433" y="4939779"/>
              <a:ext cx="7992888" cy="775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统一在</a:t>
              </a: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2008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年领先在老坛酸菜口味市场开创先河。</a:t>
              </a:r>
              <a:endPara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ts val="2800"/>
                </a:lnSpc>
              </a:pPr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年间，几乎统治了酸菜口味方便面市场。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573877" y="-1296850"/>
              <a:ext cx="9144000" cy="5877443"/>
              <a:chOff x="1524000" y="-2146947"/>
              <a:chExt cx="9144000" cy="5877443"/>
            </a:xfrm>
          </p:grpSpPr>
          <p:pic>
            <p:nvPicPr>
              <p:cNvPr id="2" name="内容占位符 2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69" b="1726"/>
              <a:stretch/>
            </p:blipFill>
            <p:spPr>
              <a:xfrm>
                <a:off x="1524000" y="-1"/>
                <a:ext cx="9144000" cy="3730497"/>
              </a:xfrm>
              <a:prstGeom prst="rect">
                <a:avLst/>
              </a:prstGeom>
            </p:spPr>
          </p:pic>
          <p:pic>
            <p:nvPicPr>
              <p:cNvPr id="3" name="图片 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2184" y="1052737"/>
                <a:ext cx="2448272" cy="1554211"/>
              </a:xfrm>
              <a:prstGeom prst="rect">
                <a:avLst/>
              </a:prstGeom>
            </p:spPr>
          </p:pic>
          <p:sp>
            <p:nvSpPr>
              <p:cNvPr id="4" name="文本框 3"/>
              <p:cNvSpPr txBox="1"/>
              <p:nvPr/>
            </p:nvSpPr>
            <p:spPr>
              <a:xfrm>
                <a:off x="3057365" y="380225"/>
                <a:ext cx="5906979" cy="2970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0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市场销量占比</a:t>
                </a:r>
                <a:endParaRPr lang="en-US" altLang="zh-CN" sz="2000" b="1" cap="all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endParaRPr>
              </a:p>
              <a:p>
                <a:pPr algn="ctr"/>
                <a:r>
                  <a:rPr lang="en-US" altLang="zh-CN" sz="32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40%</a:t>
                </a:r>
                <a:r>
                  <a:rPr lang="en-US" altLang="zh-CN" sz="20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  vs  </a:t>
                </a:r>
                <a:r>
                  <a:rPr lang="en-US" altLang="zh-CN" sz="32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60%</a:t>
                </a:r>
              </a:p>
              <a:p>
                <a:pPr algn="ctr"/>
                <a:r>
                  <a:rPr lang="en-US" altLang="zh-CN" sz="105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</a:p>
              <a:p>
                <a:pPr algn="ctr"/>
                <a:r>
                  <a:rPr lang="zh-CN" altLang="en-US" sz="20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品牌知名度</a:t>
                </a:r>
                <a:endParaRPr lang="en-US" altLang="zh-CN" sz="2000" b="1" cap="all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endParaRPr>
              </a:p>
              <a:p>
                <a:pPr algn="ctr"/>
                <a:r>
                  <a:rPr lang="en-US" altLang="zh-CN" sz="32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57%  </a:t>
                </a:r>
                <a:r>
                  <a:rPr lang="en-US" altLang="zh-CN" sz="20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vs  </a:t>
                </a:r>
                <a:r>
                  <a:rPr lang="en-US" altLang="zh-CN" sz="32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73%</a:t>
                </a:r>
              </a:p>
              <a:p>
                <a:pPr algn="ctr"/>
                <a:r>
                  <a:rPr lang="en-US" altLang="zh-CN" sz="105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 </a:t>
                </a:r>
              </a:p>
              <a:p>
                <a:pPr algn="ctr"/>
                <a:r>
                  <a:rPr lang="zh-CN" altLang="en-US" sz="20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媒体投资</a:t>
                </a:r>
                <a:endParaRPr lang="en-US" altLang="zh-CN" sz="2000" b="1" cap="all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endParaRPr>
              </a:p>
              <a:p>
                <a:pPr algn="ctr"/>
                <a:r>
                  <a:rPr lang="en-US" altLang="zh-CN" sz="32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30% vs 70% </a:t>
                </a:r>
              </a:p>
              <a:p>
                <a:pPr algn="ctr"/>
                <a:r>
                  <a:rPr lang="en-US" altLang="zh-CN" sz="1000" b="1" cap="all" dirty="0">
                    <a:solidFill>
                      <a:schemeClr val="bg1"/>
                    </a:solidFill>
                    <a:latin typeface="Microsoft YaHei" charset="-122"/>
                    <a:ea typeface="Microsoft YaHei" charset="-122"/>
                    <a:cs typeface="Microsoft YaHei" charset="-122"/>
                  </a:rPr>
                  <a:t>*2015</a:t>
                </a:r>
                <a:endParaRPr lang="en-US" altLang="zh-CN" sz="3200" b="1" cap="all" dirty="0">
                  <a:solidFill>
                    <a:schemeClr val="bg1"/>
                  </a:solidFill>
                  <a:latin typeface="Microsoft YaHei" charset="-122"/>
                  <a:ea typeface="Microsoft YaHei" charset="-122"/>
                  <a:cs typeface="Microsoft YaHei" charset="-122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038" b="100000" l="44792" r="98512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1021780">
                <a:off x="1737446" y="-2146947"/>
                <a:ext cx="2510745" cy="35581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43076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图示 10"/>
          <p:cNvGraphicFramePr/>
          <p:nvPr>
            <p:extLst>
              <p:ext uri="{D42A27DB-BD31-4B8C-83A1-F6EECF244321}">
                <p14:modId xmlns:p14="http://schemas.microsoft.com/office/powerpoint/2010/main" val="508687733"/>
              </p:ext>
            </p:extLst>
          </p:nvPr>
        </p:nvGraphicFramePr>
        <p:xfrm>
          <a:off x="939871" y="563155"/>
          <a:ext cx="9037848" cy="4942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2761500" y="1052693"/>
            <a:ext cx="6993368" cy="150971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zh-CN" altLang="en-US" sz="3200" b="1" dirty="0">
                <a:solidFill>
                  <a:srgbClr val="FFC00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借势</a:t>
            </a:r>
            <a:r>
              <a:rPr lang="en-US" altLang="zh-CN" sz="3200" b="1" dirty="0">
                <a:solidFill>
                  <a:srgbClr val="FFC00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3200" b="1" dirty="0">
                <a:solidFill>
                  <a:srgbClr val="FFC00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功夫熊猫 </a:t>
            </a:r>
            <a:r>
              <a:rPr lang="en-US" altLang="zh-CN" sz="3200" b="1" dirty="0">
                <a:solidFill>
                  <a:srgbClr val="FFC00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3》</a:t>
            </a:r>
            <a:r>
              <a:rPr lang="zh-CN" altLang="en-US" sz="3200" b="1" dirty="0">
                <a:solidFill>
                  <a:srgbClr val="FFC00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的上映，</a:t>
            </a:r>
            <a:endParaRPr lang="en-US" altLang="zh-CN" sz="3200" b="1" dirty="0">
              <a:solidFill>
                <a:srgbClr val="FFC00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>
                <a:solidFill>
                  <a:srgbClr val="FFC00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借视消费者对品牌内容的关注。</a:t>
            </a:r>
            <a:endParaRPr lang="en-US" altLang="zh-CN" sz="3200" b="1" dirty="0">
              <a:solidFill>
                <a:srgbClr val="FFC00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4425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9401</TotalTime>
  <Words>3633</Words>
  <Application>Microsoft Office PowerPoint</Application>
  <PresentationFormat>宽屏</PresentationFormat>
  <Paragraphs>426</Paragraphs>
  <Slides>66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81" baseType="lpstr">
      <vt:lpstr>Feast of Flesh BB</vt:lpstr>
      <vt:lpstr>Geometr415 Lt BT Lite</vt:lpstr>
      <vt:lpstr>Heiti SC Light</vt:lpstr>
      <vt:lpstr>HelveticaNeue</vt:lpstr>
      <vt:lpstr>华文细黑</vt:lpstr>
      <vt:lpstr>宋体</vt:lpstr>
      <vt:lpstr>微软雅黑</vt:lpstr>
      <vt:lpstr>微软雅黑</vt:lpstr>
      <vt:lpstr>微软雅黑 Light</vt:lpstr>
      <vt:lpstr>Arial</vt:lpstr>
      <vt:lpstr>Calibri</vt:lpstr>
      <vt:lpstr>Impact</vt:lpstr>
      <vt:lpstr>Palatino Linotype</vt:lpstr>
      <vt:lpstr>Trebuchet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杨培东</dc:creator>
  <cp:lastModifiedBy>杨培东</cp:lastModifiedBy>
  <cp:revision>654</cp:revision>
  <dcterms:created xsi:type="dcterms:W3CDTF">2015-08-19T07:17:53Z</dcterms:created>
  <dcterms:modified xsi:type="dcterms:W3CDTF">2017-09-27T02:36:29Z</dcterms:modified>
</cp:coreProperties>
</file>